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9"/>
  </p:notesMasterIdLst>
  <p:handoutMasterIdLst>
    <p:handoutMasterId r:id="rId40"/>
  </p:handoutMasterIdLst>
  <p:sldIdLst>
    <p:sldId id="346" r:id="rId2"/>
    <p:sldId id="285" r:id="rId3"/>
    <p:sldId id="326" r:id="rId4"/>
    <p:sldId id="286" r:id="rId5"/>
    <p:sldId id="287" r:id="rId6"/>
    <p:sldId id="288" r:id="rId7"/>
    <p:sldId id="289" r:id="rId8"/>
    <p:sldId id="290" r:id="rId9"/>
    <p:sldId id="293" r:id="rId10"/>
    <p:sldId id="294" r:id="rId11"/>
    <p:sldId id="329" r:id="rId12"/>
    <p:sldId id="295" r:id="rId13"/>
    <p:sldId id="345" r:id="rId14"/>
    <p:sldId id="335" r:id="rId15"/>
    <p:sldId id="336" r:id="rId16"/>
    <p:sldId id="337" r:id="rId17"/>
    <p:sldId id="347" r:id="rId18"/>
    <p:sldId id="348" r:id="rId19"/>
    <p:sldId id="349" r:id="rId20"/>
    <p:sldId id="350" r:id="rId21"/>
    <p:sldId id="351" r:id="rId22"/>
    <p:sldId id="352" r:id="rId23"/>
    <p:sldId id="306" r:id="rId24"/>
    <p:sldId id="307" r:id="rId25"/>
    <p:sldId id="338" r:id="rId26"/>
    <p:sldId id="342" r:id="rId27"/>
    <p:sldId id="330" r:id="rId28"/>
    <p:sldId id="331" r:id="rId29"/>
    <p:sldId id="344" r:id="rId30"/>
    <p:sldId id="343" r:id="rId31"/>
    <p:sldId id="333" r:id="rId32"/>
    <p:sldId id="340" r:id="rId33"/>
    <p:sldId id="341" r:id="rId34"/>
    <p:sldId id="308" r:id="rId35"/>
    <p:sldId id="309" r:id="rId36"/>
    <p:sldId id="310" r:id="rId37"/>
    <p:sldId id="353" r:id="rId38"/>
  </p:sldIdLst>
  <p:sldSz cx="9144000" cy="6858000" type="screen4x3"/>
  <p:notesSz cx="6661150" cy="9871075"/>
  <p:defaultTextStyle>
    <a:defPPr>
      <a:defRPr lang="th-TH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33CC"/>
    <a:srgbClr val="9900CC"/>
    <a:srgbClr val="CC0066"/>
    <a:srgbClr val="CC6600"/>
    <a:srgbClr val="0066CC"/>
    <a:srgbClr val="00FF00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12" autoAdjust="0"/>
    <p:restoredTop sz="94660"/>
  </p:normalViewPr>
  <p:slideViewPr>
    <p:cSldViewPr>
      <p:cViewPr>
        <p:scale>
          <a:sx n="71" d="100"/>
          <a:sy n="71" d="100"/>
        </p:scale>
        <p:origin x="-82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9404"/>
    </p:cViewPr>
  </p:sorterViewPr>
  <p:notesViewPr>
    <p:cSldViewPr>
      <p:cViewPr varScale="1">
        <p:scale>
          <a:sx n="34" d="100"/>
          <a:sy n="34" d="100"/>
        </p:scale>
        <p:origin x="-1530" y="-78"/>
      </p:cViewPr>
      <p:guideLst>
        <p:guide orient="horz" pos="3109"/>
        <p:guide pos="209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6075" cy="493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800"/>
            </a:lvl1pPr>
          </a:lstStyle>
          <a:p>
            <a:endParaRPr lang="th-TH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6075" cy="493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endParaRPr lang="th-TH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7363"/>
            <a:ext cx="2886075" cy="493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800"/>
            </a:lvl1pPr>
          </a:lstStyle>
          <a:p>
            <a:endParaRPr lang="th-TH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77363"/>
            <a:ext cx="2886075" cy="493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fld id="{AF31B861-3400-45CB-ADC6-440BC9CD1E5A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6075" cy="493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800"/>
            </a:lvl1pPr>
          </a:lstStyle>
          <a:p>
            <a:endParaRPr lang="th-TH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5075" y="0"/>
            <a:ext cx="2886075" cy="493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endParaRPr lang="th-TH"/>
          </a:p>
        </p:txBody>
      </p:sp>
      <p:sp>
        <p:nvSpPr>
          <p:cNvPr id="717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63600" y="739775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7413" y="4689475"/>
            <a:ext cx="4886325" cy="44418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คลิกเพื่อแก้ไขลักษณะข้อความหลัก</a:t>
            </a:r>
          </a:p>
          <a:p>
            <a:pPr lvl="1"/>
            <a:r>
              <a:rPr lang="th-TH" smtClean="0"/>
              <a:t>ระดับสอง</a:t>
            </a:r>
          </a:p>
          <a:p>
            <a:pPr lvl="2"/>
            <a:r>
              <a:rPr lang="th-TH" smtClean="0"/>
              <a:t>ระดับสาม</a:t>
            </a:r>
          </a:p>
          <a:p>
            <a:pPr lvl="3"/>
            <a:r>
              <a:rPr lang="th-TH" smtClean="0"/>
              <a:t>ระดับสี่</a:t>
            </a:r>
          </a:p>
          <a:p>
            <a:pPr lvl="4"/>
            <a:r>
              <a:rPr lang="th-TH" smtClean="0"/>
              <a:t>ระดับห้า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363"/>
            <a:ext cx="2886075" cy="493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800"/>
            </a:lvl1pPr>
          </a:lstStyle>
          <a:p>
            <a:endParaRPr lang="th-TH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5075" y="9377363"/>
            <a:ext cx="2886075" cy="493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fld id="{35B547C0-0C9E-486A-B9D5-B02E75029562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1981200" y="1381125"/>
            <a:ext cx="7161213" cy="23336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981200" y="4124325"/>
            <a:ext cx="7161213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C1B6F56-C3E0-491E-BB6D-0A1FFBB5DBF9}" type="slidenum">
              <a:rPr lang="en-US"/>
              <a:pPr/>
              <a:t>‹#›</a:t>
            </a:fld>
            <a:endParaRPr lang="en-US">
              <a:solidFill>
                <a:srgbClr val="0000CC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2BDE30F-9083-4A76-851B-5B082B8048F4}" type="slidenum">
              <a:rPr lang="en-US"/>
              <a:pPr/>
              <a:t>‹#›</a:t>
            </a:fld>
            <a:endParaRPr lang="en-US">
              <a:solidFill>
                <a:srgbClr val="0000CC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27DC21-554C-4A5B-A6A9-763A65044F23}" type="slidenum">
              <a:rPr lang="en-US"/>
              <a:pPr/>
              <a:t>‹#›</a:t>
            </a:fld>
            <a:endParaRPr lang="en-US">
              <a:solidFill>
                <a:srgbClr val="0000CC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7C4C431-C0DF-4FE1-A8D7-5DAE49553191}" type="slidenum">
              <a:rPr lang="en-US"/>
              <a:pPr/>
              <a:t>‹#›</a:t>
            </a:fld>
            <a:endParaRPr lang="en-US">
              <a:solidFill>
                <a:srgbClr val="0000CC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2B18774-AF39-4C03-9AEC-BE47FDDCA1C3}" type="slidenum">
              <a:rPr lang="en-US"/>
              <a:pPr/>
              <a:t>‹#›</a:t>
            </a:fld>
            <a:endParaRPr lang="en-US">
              <a:solidFill>
                <a:srgbClr val="0000CC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50A8987-0DB4-46D3-8814-6E80C4FB7D1E}" type="slidenum">
              <a:rPr lang="en-US"/>
              <a:pPr/>
              <a:t>‹#›</a:t>
            </a:fld>
            <a:endParaRPr lang="en-US">
              <a:solidFill>
                <a:srgbClr val="0000CC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33F248-7F17-4B1E-A534-BC13F1F9D3F6}" type="slidenum">
              <a:rPr lang="en-US"/>
              <a:pPr/>
              <a:t>‹#›</a:t>
            </a:fld>
            <a:endParaRPr lang="en-US">
              <a:solidFill>
                <a:srgbClr val="0000CC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C3EC6E0-6389-4228-87C7-97F2503CE640}" type="slidenum">
              <a:rPr lang="en-US"/>
              <a:pPr/>
              <a:t>‹#›</a:t>
            </a:fld>
            <a:endParaRPr lang="en-US">
              <a:solidFill>
                <a:srgbClr val="0000CC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23E23BC-4C73-4432-B10A-0B41B02B826B}" type="slidenum">
              <a:rPr lang="en-US"/>
              <a:pPr/>
              <a:t>‹#›</a:t>
            </a:fld>
            <a:endParaRPr lang="en-US">
              <a:solidFill>
                <a:srgbClr val="0000CC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0244201-6EF9-4211-8BAD-3ECDE12E67AA}" type="slidenum">
              <a:rPr lang="en-US"/>
              <a:pPr/>
              <a:t>‹#›</a:t>
            </a:fld>
            <a:endParaRPr lang="en-US">
              <a:solidFill>
                <a:srgbClr val="0000CC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8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2484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40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fld id="{3A1BA993-01F6-4A5F-87F6-02D6C6F010E7}" type="slidenum">
              <a:rPr lang="en-US"/>
              <a:pPr/>
              <a:t>‹#›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3112" name="Rectangle 40"/>
          <p:cNvSpPr>
            <a:spLocks noChangeArrowheads="1"/>
          </p:cNvSpPr>
          <p:nvPr/>
        </p:nvSpPr>
        <p:spPr bwMode="auto">
          <a:xfrm>
            <a:off x="3200400" y="6521450"/>
            <a:ext cx="274955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1600" b="1">
                <a:solidFill>
                  <a:schemeClr val="bg2"/>
                </a:solidFill>
              </a:rPr>
              <a:t>หลักสูตรพาณิชย์อิเล็กทรอนิกส์ (</a:t>
            </a:r>
            <a:r>
              <a:rPr lang="en-US" sz="1600" b="1">
                <a:solidFill>
                  <a:schemeClr val="bg2"/>
                </a:solidFill>
              </a:rPr>
              <a:t>E-Commerce)</a:t>
            </a:r>
            <a:endParaRPr lang="th-TH" sz="1600" b="1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ngsanaUPC" pitchFamily="18" charset="-34"/>
        </a:defRPr>
      </a:lvl2pPr>
      <a:lvl3pPr algn="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ngsanaUPC" pitchFamily="18" charset="-34"/>
        </a:defRPr>
      </a:lvl3pPr>
      <a:lvl4pPr algn="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ngsanaUPC" pitchFamily="18" charset="-34"/>
        </a:defRPr>
      </a:lvl4pPr>
      <a:lvl5pPr algn="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ngsanaUPC" pitchFamily="18" charset="-34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ngsanaUPC" pitchFamily="18" charset="-34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ngsanaUPC" pitchFamily="18" charset="-34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ngsanaUPC" pitchFamily="18" charset="-34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ngsanaUPC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0000"/>
        <a:buFont typeface="Monotype Sorts" pitchFamily="2" charset="2"/>
        <a:buChar char="]"/>
        <a:defRPr kumimoji="1" sz="3200" b="1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0000"/>
        <a:buFont typeface="Monotype Sorts" pitchFamily="2" charset="2"/>
        <a:buChar char="]"/>
        <a:defRPr kumimoji="1" sz="2800" b="1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0000"/>
        <a:buFont typeface="Monotype Sorts" pitchFamily="2" charset="2"/>
        <a:buChar char="]"/>
        <a:defRPr kumimoji="1" sz="2600" b="1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0000"/>
        <a:buFont typeface="Monotype Sorts" pitchFamily="2" charset="2"/>
        <a:buChar char="]"/>
        <a:defRPr kumimoji="1" sz="2600" b="1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0000"/>
        <a:buFont typeface="Monotype Sorts" pitchFamily="2" charset="2"/>
        <a:buChar char="]"/>
        <a:defRPr kumimoji="1" sz="2400" b="1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0000"/>
        <a:buFont typeface="Monotype Sorts" pitchFamily="2" charset="2"/>
        <a:buChar char="]"/>
        <a:defRPr kumimoji="1" sz="2400" b="1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0000"/>
        <a:buFont typeface="Monotype Sorts" pitchFamily="2" charset="2"/>
        <a:buChar char="]"/>
        <a:defRPr kumimoji="1" sz="2400" b="1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0000"/>
        <a:buFont typeface="Monotype Sorts" pitchFamily="2" charset="2"/>
        <a:buChar char="]"/>
        <a:defRPr kumimoji="1" sz="2400" b="1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0000"/>
        <a:buFont typeface="Monotype Sorts" pitchFamily="2" charset="2"/>
        <a:buChar char="]"/>
        <a:defRPr kumimoji="1" sz="2400" b="1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truste.org/bus/pub_fees.html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643182"/>
            <a:ext cx="8229600" cy="1143000"/>
          </a:xfrm>
        </p:spPr>
        <p:txBody>
          <a:bodyPr/>
          <a:lstStyle/>
          <a:p>
            <a:pPr algn="ctr"/>
            <a:r>
              <a:rPr lang="th-TH" sz="7200" dirty="0" smtClean="0">
                <a:solidFill>
                  <a:srgbClr val="009900"/>
                </a:solidFill>
              </a:rPr>
              <a:t>กลยุทธ์การตลาดออนไลน์</a:t>
            </a:r>
            <a:endParaRPr lang="en-US" sz="7200" dirty="0">
              <a:solidFill>
                <a:srgbClr val="0099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7DC21-554C-4A5B-A6A9-763A65044F23}" type="slidenum">
              <a:rPr lang="en-US" smtClean="0"/>
              <a:pPr/>
              <a:t>1</a:t>
            </a:fld>
            <a:endParaRPr lang="en-US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632BA-F611-40E8-924E-07EF51A014C7}" type="slidenum">
              <a:rPr lang="en-US"/>
              <a:pPr/>
              <a:t>10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576514" name="Rectangle 2"/>
          <p:cNvSpPr>
            <a:spLocks noChangeArrowheads="1"/>
          </p:cNvSpPr>
          <p:nvPr>
            <p:ph type="body" sz="half" idx="1"/>
          </p:nvPr>
        </p:nvSpPr>
        <p:spPr bwMode="auto">
          <a:xfrm>
            <a:off x="609600" y="1066800"/>
            <a:ext cx="3581400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FF66CC"/>
              </a:buClr>
              <a:buSzPct val="120000"/>
              <a:buFont typeface="Monotype Sorts" pitchFamily="2" charset="2"/>
              <a:buChar char="F"/>
            </a:pPr>
            <a:r>
              <a:rPr lang="en-US" sz="3200" dirty="0" err="1">
                <a:solidFill>
                  <a:srgbClr val="0066FF"/>
                </a:solidFill>
              </a:rPr>
              <a:t>เสนอสินค้าที่ตรงกับความต้องการของลูกค้า</a:t>
            </a:r>
            <a:r>
              <a:rPr lang="en-US" sz="3200" dirty="0">
                <a:solidFill>
                  <a:srgbClr val="0066FF"/>
                </a:solidFill>
              </a:rPr>
              <a:t> </a:t>
            </a:r>
            <a:r>
              <a:rPr lang="en-US" sz="3200" dirty="0" err="1">
                <a:solidFill>
                  <a:srgbClr val="0066FF"/>
                </a:solidFill>
              </a:rPr>
              <a:t>โดยเก็บประวัติการซื้อของลูกค้ารายนั้น</a:t>
            </a:r>
            <a:r>
              <a:rPr lang="en-US" sz="3200" dirty="0">
                <a:solidFill>
                  <a:srgbClr val="0066FF"/>
                </a:solidFill>
              </a:rPr>
              <a:t> </a:t>
            </a:r>
            <a:r>
              <a:rPr lang="en-US" sz="3200" dirty="0" err="1">
                <a:solidFill>
                  <a:srgbClr val="0066FF"/>
                </a:solidFill>
              </a:rPr>
              <a:t>และที่มีรสนิยมคล้ายกัน</a:t>
            </a:r>
            <a:endParaRPr lang="en-US" sz="3200" dirty="0">
              <a:solidFill>
                <a:srgbClr val="0066FF"/>
              </a:solidFill>
            </a:endParaRPr>
          </a:p>
          <a:p>
            <a:pPr>
              <a:buClr>
                <a:srgbClr val="FF66CC"/>
              </a:buClr>
              <a:buSzPct val="120000"/>
              <a:buFont typeface="Monotype Sorts" pitchFamily="2" charset="2"/>
              <a:buChar char="F"/>
            </a:pPr>
            <a:r>
              <a:rPr lang="en-US" sz="3200" dirty="0" err="1">
                <a:solidFill>
                  <a:srgbClr val="0066FF"/>
                </a:solidFill>
              </a:rPr>
              <a:t>เทคโนโลยี</a:t>
            </a:r>
            <a:r>
              <a:rPr lang="en-US" sz="3200" dirty="0">
                <a:solidFill>
                  <a:srgbClr val="0066FF"/>
                </a:solidFill>
              </a:rPr>
              <a:t> Cookies สามารถช่วยระบุการกลับมาเยี่ยมเวบไซต์ของลูกค้าที่เคยซื้อสินค้าได้</a:t>
            </a:r>
          </a:p>
          <a:p>
            <a:pPr>
              <a:buClr>
                <a:srgbClr val="FF66CC"/>
              </a:buClr>
              <a:buSzPct val="120000"/>
              <a:buFont typeface="Monotype Sorts" pitchFamily="2" charset="2"/>
              <a:buChar char="F"/>
            </a:pPr>
            <a:endParaRPr lang="en-US" sz="3200" dirty="0">
              <a:solidFill>
                <a:srgbClr val="0066FF"/>
              </a:solidFill>
            </a:endParaRPr>
          </a:p>
        </p:txBody>
      </p:sp>
      <p:sp>
        <p:nvSpPr>
          <p:cNvPr id="576515" name="Rectangle 3"/>
          <p:cNvSpPr>
            <a:spLocks noChangeArrowheads="1"/>
          </p:cNvSpPr>
          <p:nvPr>
            <p:ph type="body" sz="half" idx="2"/>
          </p:nvPr>
        </p:nvSpPr>
        <p:spPr bwMode="auto">
          <a:xfrm>
            <a:off x="4876800" y="1143000"/>
            <a:ext cx="3581400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FF0066"/>
              </a:buClr>
              <a:buSzPct val="120000"/>
              <a:buFont typeface="Monotype Sorts" pitchFamily="2" charset="2"/>
              <a:buNone/>
            </a:pPr>
            <a:r>
              <a:rPr lang="en-US" sz="3200" u="sng" dirty="0" err="1">
                <a:solidFill>
                  <a:srgbClr val="9900CC"/>
                </a:solidFill>
              </a:rPr>
              <a:t>กรณีศึกษา</a:t>
            </a:r>
            <a:endParaRPr lang="en-US" sz="3200" dirty="0">
              <a:solidFill>
                <a:srgbClr val="9900CC"/>
              </a:solidFill>
            </a:endParaRPr>
          </a:p>
          <a:p>
            <a:pPr>
              <a:buClr>
                <a:srgbClr val="FF0066"/>
              </a:buClr>
              <a:buSzPct val="120000"/>
              <a:buFont typeface="Monotype Sorts" pitchFamily="2" charset="2"/>
              <a:buChar char="*"/>
            </a:pPr>
            <a:r>
              <a:rPr lang="en-US" sz="3200" dirty="0" err="1">
                <a:solidFill>
                  <a:srgbClr val="9900CC"/>
                </a:solidFill>
              </a:rPr>
              <a:t>เวบไซต์ขายหนังสือ</a:t>
            </a:r>
            <a:r>
              <a:rPr lang="en-US" sz="3200" dirty="0">
                <a:solidFill>
                  <a:srgbClr val="9900CC"/>
                </a:solidFill>
              </a:rPr>
              <a:t> www.Amazon.com </a:t>
            </a:r>
            <a:r>
              <a:rPr lang="en-US" sz="3200" dirty="0" err="1">
                <a:solidFill>
                  <a:srgbClr val="9900CC"/>
                </a:solidFill>
              </a:rPr>
              <a:t>เสนอการขายสินค้าพ่วง</a:t>
            </a:r>
            <a:r>
              <a:rPr lang="en-US" sz="3200" dirty="0">
                <a:solidFill>
                  <a:srgbClr val="9900CC"/>
                </a:solidFill>
              </a:rPr>
              <a:t> (Cross Sell) </a:t>
            </a:r>
            <a:r>
              <a:rPr lang="en-US" sz="3200" dirty="0" err="1">
                <a:solidFill>
                  <a:srgbClr val="9900CC"/>
                </a:solidFill>
              </a:rPr>
              <a:t>โดยอาศัยฐานข้อมูลจากผู้ที่เคยซื้อสินค้าชนิดเดียวกันในอดีต</a:t>
            </a:r>
            <a:endParaRPr lang="en-US" sz="3200" dirty="0">
              <a:solidFill>
                <a:srgbClr val="9900CC"/>
              </a:solidFill>
            </a:endParaRPr>
          </a:p>
        </p:txBody>
      </p:sp>
      <p:sp>
        <p:nvSpPr>
          <p:cNvPr id="576516" name="Rectangle 4"/>
          <p:cNvSpPr>
            <a:spLocks noChangeArrowheads="1"/>
          </p:cNvSpPr>
          <p:nvPr/>
        </p:nvSpPr>
        <p:spPr bwMode="auto">
          <a:xfrm>
            <a:off x="2087563" y="0"/>
            <a:ext cx="70564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40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Personalization  (การให้บริการแบบเฉพาะเจาะจง)</a:t>
            </a:r>
            <a:endParaRPr lang="th-TH" sz="3600" b="1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6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6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65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76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76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6515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CEFA7-E119-4544-9897-EA4E17EB0F0D}" type="slidenum">
              <a:rPr lang="en-US"/>
              <a:pPr/>
              <a:t>11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622594" name="Rectangle 2"/>
          <p:cNvSpPr>
            <a:spLocks noChangeArrowheads="1"/>
          </p:cNvSpPr>
          <p:nvPr>
            <p:ph type="body" sz="half" idx="1"/>
          </p:nvPr>
        </p:nvSpPr>
        <p:spPr bwMode="auto">
          <a:xfrm>
            <a:off x="685800" y="457200"/>
            <a:ext cx="7924800" cy="618651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FF66CC"/>
              </a:buClr>
              <a:buSzPct val="120000"/>
              <a:buFont typeface="Monotype Sorts" pitchFamily="2" charset="2"/>
              <a:buNone/>
            </a:pPr>
            <a:r>
              <a:rPr lang="en-US" sz="3600" u="sng" dirty="0" err="1">
                <a:solidFill>
                  <a:srgbClr val="0066FF"/>
                </a:solidFill>
              </a:rPr>
              <a:t>ความหมายเของเทคโนโลยี</a:t>
            </a:r>
            <a:r>
              <a:rPr lang="en-US" sz="3600" u="sng" dirty="0">
                <a:solidFill>
                  <a:srgbClr val="0066FF"/>
                </a:solidFill>
              </a:rPr>
              <a:t> Cookies </a:t>
            </a: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ts val="500"/>
              </a:spcAft>
            </a:pPr>
            <a:r>
              <a:rPr kumimoji="0" lang="en-US" sz="3200" dirty="0" err="1">
                <a:solidFill>
                  <a:srgbClr val="CC6600"/>
                </a:solidFill>
              </a:rPr>
              <a:t>ข้อมูลสั้นๆ</a:t>
            </a:r>
            <a:r>
              <a:rPr kumimoji="0" lang="en-US" sz="3200" dirty="0">
                <a:solidFill>
                  <a:srgbClr val="CC6600"/>
                </a:solidFill>
              </a:rPr>
              <a:t> </a:t>
            </a:r>
            <a:r>
              <a:rPr kumimoji="0" lang="en-US" sz="3200" dirty="0" err="1">
                <a:solidFill>
                  <a:srgbClr val="CC6600"/>
                </a:solidFill>
              </a:rPr>
              <a:t>ซึ่งเมื่อคุณเข้าไปในเว็บไซต์หนึ่งๆแล้วเว็บแม่ข่าย</a:t>
            </a:r>
            <a:r>
              <a:rPr kumimoji="0" lang="en-US" sz="3200" dirty="0">
                <a:solidFill>
                  <a:srgbClr val="CC6600"/>
                </a:solidFill>
              </a:rPr>
              <a:t> (Web Server)</a:t>
            </a:r>
            <a:r>
              <a:rPr kumimoji="0" lang="en-US" sz="3200" dirty="0" err="1">
                <a:solidFill>
                  <a:srgbClr val="CC6600"/>
                </a:solidFill>
              </a:rPr>
              <a:t>สามารถใส่ข้อมูลนั้นลงในคอมพิวเตอร์ของคุณ</a:t>
            </a:r>
            <a:r>
              <a:rPr kumimoji="0" lang="en-US" sz="3200" dirty="0">
                <a:solidFill>
                  <a:srgbClr val="CC6600"/>
                </a:solidFill>
              </a:rPr>
              <a:t> </a:t>
            </a:r>
            <a:r>
              <a:rPr kumimoji="0" lang="en-US" sz="3200" dirty="0" err="1">
                <a:solidFill>
                  <a:srgbClr val="CC6600"/>
                </a:solidFill>
              </a:rPr>
              <a:t>เพื่อทำให้เว็บบราวเซอร์ของคุณจดจำข้อมูลจำเพาะอะไรบางอย่าง</a:t>
            </a:r>
            <a:r>
              <a:rPr kumimoji="0" lang="en-US" sz="3200" dirty="0">
                <a:solidFill>
                  <a:srgbClr val="CC6600"/>
                </a:solidFill>
              </a:rPr>
              <a:t> </a:t>
            </a:r>
            <a:r>
              <a:rPr kumimoji="0" lang="en-US" sz="3200" dirty="0" err="1">
                <a:solidFill>
                  <a:srgbClr val="CC6600"/>
                </a:solidFill>
              </a:rPr>
              <a:t>ซึ่งเว็บแม่ข่ายจะมาอ่านอีกทีเมื่อคุณเข้าเว็บไซต์นั้นอีกครั้ง</a:t>
            </a:r>
            <a:r>
              <a:rPr kumimoji="0" lang="en-US" sz="3200" dirty="0">
                <a:solidFill>
                  <a:srgbClr val="CC6600"/>
                </a:solidFill>
              </a:rPr>
              <a:t>  </a:t>
            </a:r>
            <a:r>
              <a:rPr kumimoji="0" lang="en-US" sz="3200" dirty="0" err="1">
                <a:solidFill>
                  <a:srgbClr val="CC6600"/>
                </a:solidFill>
              </a:rPr>
              <a:t>โดยสามารถเชื่อมโยงฐานข้อมูล</a:t>
            </a:r>
            <a:r>
              <a:rPr kumimoji="0" lang="en-US" sz="3200" dirty="0">
                <a:solidFill>
                  <a:srgbClr val="CC6600"/>
                </a:solidFill>
              </a:rPr>
              <a:t> </a:t>
            </a:r>
            <a:r>
              <a:rPr kumimoji="0" lang="en-US" sz="3200" dirty="0" err="1">
                <a:solidFill>
                  <a:srgbClr val="CC6600"/>
                </a:solidFill>
              </a:rPr>
              <a:t>ให้แสดงข้อมูลของคุณ</a:t>
            </a:r>
            <a:r>
              <a:rPr kumimoji="0" lang="en-US" sz="3200" dirty="0">
                <a:solidFill>
                  <a:srgbClr val="CC6600"/>
                </a:solidFill>
              </a:rPr>
              <a:t> </a:t>
            </a:r>
            <a:r>
              <a:rPr kumimoji="0" lang="en-US" sz="3200" dirty="0" err="1">
                <a:solidFill>
                  <a:srgbClr val="CC6600"/>
                </a:solidFill>
              </a:rPr>
              <a:t>ที่เป็นพฤติกรรมการใช้บริการของคุณในเว็บไซด์นั้นๆ</a:t>
            </a:r>
            <a:endParaRPr kumimoji="0" lang="en-US" sz="3200" dirty="0">
              <a:solidFill>
                <a:srgbClr val="CC6600"/>
              </a:solidFill>
            </a:endParaRP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ts val="500"/>
              </a:spcAft>
            </a:pPr>
            <a:r>
              <a:rPr kumimoji="0" lang="en-US" sz="3200" dirty="0">
                <a:solidFill>
                  <a:srgbClr val="CC6600"/>
                </a:solidFill>
                <a:latin typeface="Angsana New" pitchFamily="18" charset="-34"/>
                <a:cs typeface="Angsana New" pitchFamily="18" charset="-34"/>
              </a:rPr>
              <a:t>“Cookies” </a:t>
            </a:r>
            <a:r>
              <a:rPr kumimoji="0" lang="en-US" sz="3200" dirty="0" err="1">
                <a:solidFill>
                  <a:srgbClr val="CC6600"/>
                </a:solidFill>
                <a:latin typeface="Angsana New" pitchFamily="18" charset="-34"/>
                <a:cs typeface="Angsana New" pitchFamily="18" charset="-34"/>
              </a:rPr>
              <a:t>ถือเป็น</a:t>
            </a:r>
            <a:r>
              <a:rPr kumimoji="0" lang="en-US" sz="3200" dirty="0">
                <a:solidFill>
                  <a:srgbClr val="CC6600"/>
                </a:solidFill>
                <a:latin typeface="Angsana New" pitchFamily="18" charset="-34"/>
                <a:cs typeface="Angsana New" pitchFamily="18" charset="-34"/>
              </a:rPr>
              <a:t> HTTP (</a:t>
            </a:r>
            <a:r>
              <a:rPr kumimoji="0" lang="en-US" sz="3200" dirty="0" err="1">
                <a:solidFill>
                  <a:srgbClr val="CC6600"/>
                </a:solidFill>
                <a:latin typeface="Angsana New" pitchFamily="18" charset="-34"/>
                <a:cs typeface="Angsana New" pitchFamily="18" charset="-34"/>
              </a:rPr>
              <a:t>HyperText</a:t>
            </a:r>
            <a:r>
              <a:rPr kumimoji="0" lang="en-US" sz="3200" dirty="0">
                <a:solidFill>
                  <a:srgbClr val="CC6600"/>
                </a:solidFill>
                <a:latin typeface="Angsana New" pitchFamily="18" charset="-34"/>
                <a:cs typeface="Angsana New" pitchFamily="18" charset="-34"/>
              </a:rPr>
              <a:t> Transfer Protocol) Header </a:t>
            </a:r>
            <a:r>
              <a:rPr kumimoji="0" lang="en-US" sz="3200" dirty="0" err="1">
                <a:solidFill>
                  <a:srgbClr val="CC6600"/>
                </a:solidFill>
                <a:latin typeface="Angsana New" pitchFamily="18" charset="-34"/>
                <a:cs typeface="Angsana New" pitchFamily="18" charset="-34"/>
              </a:rPr>
              <a:t>ซึ่งเป็นข้อความที่ถูกบันทึกลงในหน่วยความจำของเว็บบราวเซอร์</a:t>
            </a:r>
            <a:endParaRPr kumimoji="0" lang="en-US" sz="3200" dirty="0">
              <a:solidFill>
                <a:srgbClr val="CC6600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ts val="500"/>
              </a:spcAft>
            </a:pPr>
            <a:r>
              <a:rPr kumimoji="0" lang="en-US" sz="3200" dirty="0" err="1">
                <a:solidFill>
                  <a:srgbClr val="CC6600"/>
                </a:solidFill>
                <a:latin typeface="Angsana New" pitchFamily="18" charset="-34"/>
                <a:cs typeface="Angsana New" pitchFamily="18" charset="-34"/>
              </a:rPr>
              <a:t>ไฟล์</a:t>
            </a:r>
            <a:r>
              <a:rPr kumimoji="0" lang="en-US" sz="3200" dirty="0">
                <a:solidFill>
                  <a:srgbClr val="CC6600"/>
                </a:solidFill>
                <a:latin typeface="Angsana New" pitchFamily="18" charset="-34"/>
                <a:cs typeface="Angsana New" pitchFamily="18" charset="-34"/>
              </a:rPr>
              <a:t> “</a:t>
            </a:r>
            <a:r>
              <a:rPr kumimoji="0" lang="en-US" sz="3200" dirty="0" err="1">
                <a:solidFill>
                  <a:srgbClr val="CC6600"/>
                </a:solidFill>
                <a:latin typeface="Angsana New" pitchFamily="18" charset="-34"/>
                <a:cs typeface="Angsana New" pitchFamily="18" charset="-34"/>
              </a:rPr>
              <a:t>Cookiesี้</a:t>
            </a:r>
            <a:r>
              <a:rPr kumimoji="0" lang="en-US" sz="3200" dirty="0">
                <a:solidFill>
                  <a:srgbClr val="CC6600"/>
                </a:solidFill>
                <a:latin typeface="Angsana New" pitchFamily="18" charset="-34"/>
                <a:cs typeface="Angsana New" pitchFamily="18" charset="-34"/>
              </a:rPr>
              <a:t>” </a:t>
            </a:r>
            <a:r>
              <a:rPr kumimoji="0" lang="en-US" sz="3200" dirty="0" err="1">
                <a:solidFill>
                  <a:srgbClr val="CC6600"/>
                </a:solidFill>
                <a:latin typeface="Angsana New" pitchFamily="18" charset="-34"/>
                <a:cs typeface="Angsana New" pitchFamily="18" charset="-34"/>
              </a:rPr>
              <a:t>ไม่ใช่</a:t>
            </a:r>
            <a:r>
              <a:rPr kumimoji="0" lang="en-US" sz="3200" dirty="0">
                <a:solidFill>
                  <a:srgbClr val="CC6600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kumimoji="0" lang="en-US" sz="3200" dirty="0" err="1">
                <a:solidFill>
                  <a:srgbClr val="CC6600"/>
                </a:solidFill>
                <a:latin typeface="Angsana New" pitchFamily="18" charset="-34"/>
                <a:cs typeface="Angsana New" pitchFamily="18" charset="-34"/>
              </a:rPr>
              <a:t>โปรแกรม</a:t>
            </a:r>
            <a:r>
              <a:rPr kumimoji="0" lang="en-US" sz="3200" dirty="0">
                <a:solidFill>
                  <a:srgbClr val="CC6600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kumimoji="0" lang="en-US" sz="3200" dirty="0" err="1">
                <a:solidFill>
                  <a:srgbClr val="CC6600"/>
                </a:solidFill>
                <a:latin typeface="Angsana New" pitchFamily="18" charset="-34"/>
                <a:cs typeface="Angsana New" pitchFamily="18" charset="-34"/>
              </a:rPr>
              <a:t>หรือ</a:t>
            </a:r>
            <a:r>
              <a:rPr kumimoji="0" lang="en-US" sz="3200" dirty="0">
                <a:solidFill>
                  <a:srgbClr val="CC6600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kumimoji="0" lang="en-US" sz="3200" dirty="0" err="1">
                <a:solidFill>
                  <a:srgbClr val="CC6600"/>
                </a:solidFill>
                <a:latin typeface="Angsana New" pitchFamily="18" charset="-34"/>
                <a:cs typeface="Angsana New" pitchFamily="18" charset="-34"/>
              </a:rPr>
              <a:t>ปลั๊กอิน</a:t>
            </a:r>
            <a:r>
              <a:rPr kumimoji="0" lang="en-US" sz="3200" dirty="0">
                <a:solidFill>
                  <a:srgbClr val="CC6600"/>
                </a:solidFill>
                <a:latin typeface="Angsana New" pitchFamily="18" charset="-34"/>
                <a:cs typeface="Angsana New" pitchFamily="18" charset="-34"/>
              </a:rPr>
              <a:t> (Plug-in) </a:t>
            </a:r>
            <a:r>
              <a:rPr kumimoji="0" lang="en-US" sz="3200" dirty="0" err="1">
                <a:solidFill>
                  <a:srgbClr val="CC6600"/>
                </a:solidFill>
                <a:latin typeface="Angsana New" pitchFamily="18" charset="-34"/>
                <a:cs typeface="Angsana New" pitchFamily="18" charset="-34"/>
              </a:rPr>
              <a:t>ไม่สามารถเป็นไวรัสได้</a:t>
            </a:r>
            <a:endParaRPr kumimoji="0" lang="en-US" sz="3200" dirty="0">
              <a:solidFill>
                <a:srgbClr val="CC6600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ts val="500"/>
              </a:spcAft>
            </a:pPr>
            <a:r>
              <a:rPr kumimoji="0" lang="en-US" sz="3200" dirty="0" err="1">
                <a:solidFill>
                  <a:srgbClr val="CC6600"/>
                </a:solidFill>
                <a:latin typeface="Angsana New" pitchFamily="18" charset="-34"/>
                <a:cs typeface="Angsana New" pitchFamily="18" charset="-34"/>
              </a:rPr>
              <a:t>ไฟล์</a:t>
            </a:r>
            <a:r>
              <a:rPr kumimoji="0" lang="en-US" sz="3200" dirty="0">
                <a:solidFill>
                  <a:srgbClr val="CC6600"/>
                </a:solidFill>
                <a:latin typeface="Angsana New" pitchFamily="18" charset="-34"/>
                <a:cs typeface="Angsana New" pitchFamily="18" charset="-34"/>
              </a:rPr>
              <a:t> “Cookies” </a:t>
            </a:r>
            <a:r>
              <a:rPr kumimoji="0" lang="en-US" sz="3200" dirty="0" err="1">
                <a:solidFill>
                  <a:srgbClr val="CC6600"/>
                </a:solidFill>
                <a:latin typeface="Angsana New" pitchFamily="18" charset="-34"/>
                <a:cs typeface="Angsana New" pitchFamily="18" charset="-34"/>
              </a:rPr>
              <a:t>สามารถป้องกันและลบทิ้งได้</a:t>
            </a:r>
            <a:endParaRPr kumimoji="0" lang="en-US" b="0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2087563" y="0"/>
            <a:ext cx="70564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40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Personalization  (การให้บริการแบบเฉพาะเจาะจง)</a:t>
            </a:r>
            <a:endParaRPr lang="th-TH" sz="3600" b="1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2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2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22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22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CF2F3-83E9-48CE-84EC-2E58EA13FAD7}" type="slidenum">
              <a:rPr lang="en-US"/>
              <a:pPr/>
              <a:t>12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577538" name="Rectangle 2"/>
          <p:cNvSpPr>
            <a:spLocks noChangeArrowheads="1"/>
          </p:cNvSpPr>
          <p:nvPr>
            <p:ph type="body" sz="half" idx="1"/>
          </p:nvPr>
        </p:nvSpPr>
        <p:spPr bwMode="auto">
          <a:xfrm>
            <a:off x="457200" y="914400"/>
            <a:ext cx="3657600" cy="472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FF66CC"/>
              </a:buClr>
              <a:buSzPct val="120000"/>
              <a:buFont typeface="Monotype Sorts" pitchFamily="2" charset="2"/>
              <a:buChar char="F"/>
            </a:pPr>
            <a:r>
              <a:rPr lang="en-US" dirty="0" err="1">
                <a:solidFill>
                  <a:srgbClr val="0066FF"/>
                </a:solidFill>
              </a:rPr>
              <a:t>ผู้ประกอบการต้องชั่งน้ำหนักระหว่าง</a:t>
            </a:r>
            <a:r>
              <a:rPr lang="en-US" dirty="0">
                <a:solidFill>
                  <a:srgbClr val="0066FF"/>
                </a:solidFill>
              </a:rPr>
              <a:t> Personalization </a:t>
            </a:r>
            <a:r>
              <a:rPr lang="en-US" dirty="0" err="1">
                <a:solidFill>
                  <a:srgbClr val="0066FF"/>
                </a:solidFill>
              </a:rPr>
              <a:t>และ</a:t>
            </a:r>
            <a:r>
              <a:rPr lang="en-US" dirty="0">
                <a:solidFill>
                  <a:srgbClr val="0066FF"/>
                </a:solidFill>
              </a:rPr>
              <a:t> Privacy </a:t>
            </a:r>
            <a:r>
              <a:rPr lang="en-US" dirty="0" err="1">
                <a:solidFill>
                  <a:srgbClr val="0066FF"/>
                </a:solidFill>
              </a:rPr>
              <a:t>ให้สมดุล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เพราะความพยายาม</a:t>
            </a:r>
            <a:r>
              <a:rPr lang="en-US" dirty="0">
                <a:solidFill>
                  <a:srgbClr val="0066FF"/>
                </a:solidFill>
              </a:rPr>
              <a:t> Personalization </a:t>
            </a:r>
            <a:r>
              <a:rPr lang="en-US" dirty="0" err="1">
                <a:solidFill>
                  <a:srgbClr val="0066FF"/>
                </a:solidFill>
              </a:rPr>
              <a:t>มากเกินไปอาจละเมิดสิทธิความเป็นส่วนตัวของลูกค้าได้</a:t>
            </a:r>
            <a:endParaRPr lang="en-US" dirty="0">
              <a:solidFill>
                <a:srgbClr val="0066FF"/>
              </a:solidFill>
            </a:endParaRPr>
          </a:p>
          <a:p>
            <a:pPr>
              <a:buClr>
                <a:srgbClr val="FF66CC"/>
              </a:buClr>
              <a:buSzPct val="120000"/>
              <a:buFont typeface="Monotype Sorts" pitchFamily="2" charset="2"/>
              <a:buChar char="F"/>
            </a:pPr>
            <a:r>
              <a:rPr lang="en-US" dirty="0" err="1">
                <a:solidFill>
                  <a:srgbClr val="0066FF"/>
                </a:solidFill>
              </a:rPr>
              <a:t>ผู้ประกอบการสามารถสมัครเป็นสมาชิกองค์กร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TRUSTe</a:t>
            </a:r>
            <a:r>
              <a:rPr lang="en-US" dirty="0">
                <a:solidFill>
                  <a:srgbClr val="0066FF"/>
                </a:solidFill>
              </a:rPr>
              <a:t> เพื่อสร้างความมั่นใจให้ลูกค้าว่าจะดำเนินนโยบายรักษาความเป็นส่วนตัวที่ประกาศไว้</a:t>
            </a:r>
          </a:p>
        </p:txBody>
      </p:sp>
      <p:sp>
        <p:nvSpPr>
          <p:cNvPr id="577539" name="Rectangle 3"/>
          <p:cNvSpPr>
            <a:spLocks noChangeArrowheads="1"/>
          </p:cNvSpPr>
          <p:nvPr>
            <p:ph type="body" sz="half" idx="2"/>
          </p:nvPr>
        </p:nvSpPr>
        <p:spPr bwMode="auto">
          <a:xfrm>
            <a:off x="4953000" y="990600"/>
            <a:ext cx="3581400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FF0066"/>
              </a:buClr>
              <a:buSzPct val="120000"/>
              <a:buFont typeface="Monotype Sorts" pitchFamily="2" charset="2"/>
              <a:buNone/>
            </a:pPr>
            <a:r>
              <a:rPr lang="en-US" sz="3200" u="sng" dirty="0" err="1">
                <a:solidFill>
                  <a:srgbClr val="CC6600"/>
                </a:solidFill>
              </a:rPr>
              <a:t>กรณีศึกษา</a:t>
            </a:r>
            <a:endParaRPr lang="en-US" sz="3200" dirty="0">
              <a:solidFill>
                <a:srgbClr val="CC6600"/>
              </a:solidFill>
            </a:endParaRPr>
          </a:p>
          <a:p>
            <a:pPr>
              <a:buClr>
                <a:srgbClr val="FF0066"/>
              </a:buClr>
              <a:buSzPct val="120000"/>
              <a:buFont typeface="Monotype Sorts" pitchFamily="2" charset="2"/>
              <a:buChar char="*"/>
            </a:pPr>
            <a:r>
              <a:rPr lang="en-US" sz="3200" dirty="0" err="1">
                <a:solidFill>
                  <a:srgbClr val="CC6600"/>
                </a:solidFill>
              </a:rPr>
              <a:t>เวบไซต์</a:t>
            </a:r>
            <a:r>
              <a:rPr lang="en-US" sz="3200" dirty="0">
                <a:solidFill>
                  <a:srgbClr val="CC6600"/>
                </a:solidFill>
              </a:rPr>
              <a:t> www.Amazon.com </a:t>
            </a:r>
            <a:r>
              <a:rPr lang="en-US" sz="3200" dirty="0" err="1">
                <a:solidFill>
                  <a:srgbClr val="CC6600"/>
                </a:solidFill>
              </a:rPr>
              <a:t>ต้องถอนการรณรงค์จัดอันดับหนังสือขายดีภายในแต่ละบริษัท</a:t>
            </a:r>
            <a:r>
              <a:rPr lang="en-US" sz="3200" dirty="0">
                <a:solidFill>
                  <a:srgbClr val="CC6600"/>
                </a:solidFill>
              </a:rPr>
              <a:t> </a:t>
            </a:r>
            <a:r>
              <a:rPr lang="en-US" sz="3200" dirty="0" err="1">
                <a:solidFill>
                  <a:srgbClr val="CC6600"/>
                </a:solidFill>
              </a:rPr>
              <a:t>โดยวิเคราะห์จากฐานข้อมูลลูกค้า</a:t>
            </a:r>
            <a:r>
              <a:rPr lang="en-US" sz="3200" dirty="0">
                <a:solidFill>
                  <a:srgbClr val="CC6600"/>
                </a:solidFill>
              </a:rPr>
              <a:t> </a:t>
            </a:r>
            <a:r>
              <a:rPr lang="en-US" sz="3200" dirty="0" err="1">
                <a:solidFill>
                  <a:srgbClr val="CC6600"/>
                </a:solidFill>
              </a:rPr>
              <a:t>เพราะถูกลูกค้าต่อต้านว่าละเมิดความเป็นส่วนตัว</a:t>
            </a:r>
            <a:endParaRPr lang="en-US" dirty="0">
              <a:solidFill>
                <a:srgbClr val="CC6600"/>
              </a:solidFill>
            </a:endParaRPr>
          </a:p>
        </p:txBody>
      </p:sp>
      <p:pic>
        <p:nvPicPr>
          <p:cNvPr id="577540" name="Picture 4" descr="truste_banner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6172200"/>
            <a:ext cx="2181225" cy="457200"/>
          </a:xfrm>
          <a:prstGeom prst="rect">
            <a:avLst/>
          </a:prstGeom>
          <a:noFill/>
        </p:spPr>
      </p:pic>
      <p:sp>
        <p:nvSpPr>
          <p:cNvPr id="577541" name="Rectangle 5"/>
          <p:cNvSpPr>
            <a:spLocks noChangeArrowheads="1"/>
          </p:cNvSpPr>
          <p:nvPr/>
        </p:nvSpPr>
        <p:spPr bwMode="auto">
          <a:xfrm>
            <a:off x="1905000" y="0"/>
            <a:ext cx="57642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44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Privacy  (การรักษาความเป็นส่วนตัว)</a:t>
            </a:r>
            <a:endParaRPr lang="th-TH" sz="4400" b="1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7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7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75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77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77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7539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2DFD8-7D4D-41BA-B17B-2DA845A48C33}" type="slidenum">
              <a:rPr lang="en-US"/>
              <a:pPr/>
              <a:t>13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64205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5400">
                <a:cs typeface="AngsanaUPC" pitchFamily="18" charset="-34"/>
              </a:rPr>
              <a:t>TRUSTe</a:t>
            </a:r>
            <a:endParaRPr lang="th-TH" sz="5400">
              <a:cs typeface="AngsanaUPC" pitchFamily="18" charset="-34"/>
            </a:endParaRPr>
          </a:p>
        </p:txBody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268413"/>
            <a:ext cx="8686800" cy="48577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>
              <a:buFont typeface="Monotype Sorts" pitchFamily="2" charset="2"/>
              <a:buNone/>
            </a:pPr>
            <a:r>
              <a:rPr lang="th-TH" dirty="0">
                <a:cs typeface="AngsanaUPC" pitchFamily="18" charset="-34"/>
              </a:rPr>
              <a:t>         องค์กรไม่แสวงหาผลกำไร ทำหน้าที่ตรวจสอบนโยบายรักษาความเป็นส่วนตัวของเว็บไซต์สมาชิก โดยคำนึงถึงหลักการ </a:t>
            </a:r>
            <a:r>
              <a:rPr lang="en-US" dirty="0">
                <a:cs typeface="AngsanaUPC" pitchFamily="18" charset="-34"/>
              </a:rPr>
              <a:t>4</a:t>
            </a:r>
            <a:r>
              <a:rPr lang="th-TH" dirty="0">
                <a:cs typeface="AngsanaUPC" pitchFamily="18" charset="-34"/>
              </a:rPr>
              <a:t> ข้อ</a:t>
            </a:r>
          </a:p>
          <a:p>
            <a:pPr marL="609600" indent="-609600">
              <a:buFont typeface="Monotype Sorts" pitchFamily="2" charset="2"/>
              <a:buNone/>
            </a:pPr>
            <a:endParaRPr lang="th-TH" sz="1800" dirty="0">
              <a:cs typeface="AngsanaUPC" pitchFamily="18" charset="-34"/>
            </a:endParaRPr>
          </a:p>
          <a:p>
            <a:pPr marL="1409700" lvl="2" indent="-495300">
              <a:buFont typeface="Wingdings" pitchFamily="2" charset="2"/>
              <a:buChar char="v"/>
            </a:pPr>
            <a:r>
              <a:rPr lang="th-TH" sz="3000" dirty="0">
                <a:cs typeface="AngsanaUPC" pitchFamily="18" charset="-34"/>
              </a:rPr>
              <a:t>การเปิดเผยข้อมูล </a:t>
            </a:r>
            <a:r>
              <a:rPr lang="en-US" sz="3000" dirty="0">
                <a:cs typeface="AngsanaUPC" pitchFamily="18" charset="-34"/>
              </a:rPr>
              <a:t>: </a:t>
            </a:r>
            <a:r>
              <a:rPr lang="th-TH" dirty="0">
                <a:cs typeface="AngsanaUPC" pitchFamily="18" charset="-34"/>
              </a:rPr>
              <a:t>เว็บไซต์ต้องประกาศนโยบายการรักษาความเป็นส่วนตัวอย่างชัดเจน</a:t>
            </a:r>
          </a:p>
          <a:p>
            <a:pPr marL="1409700" lvl="2" indent="-495300">
              <a:buFont typeface="Wingdings" pitchFamily="2" charset="2"/>
              <a:buChar char="v"/>
            </a:pPr>
            <a:r>
              <a:rPr lang="th-TH" sz="3000" dirty="0">
                <a:cs typeface="AngsanaUPC" pitchFamily="18" charset="-34"/>
              </a:rPr>
              <a:t>ลูกค้ามีทางเลือก </a:t>
            </a:r>
            <a:r>
              <a:rPr lang="en-US" sz="3000" dirty="0">
                <a:cs typeface="AngsanaUPC" pitchFamily="18" charset="-34"/>
              </a:rPr>
              <a:t>: </a:t>
            </a:r>
            <a:r>
              <a:rPr lang="th-TH" dirty="0">
                <a:cs typeface="AngsanaUPC" pitchFamily="18" charset="-34"/>
              </a:rPr>
              <a:t>ลูกค้าสามารถเลือกที่จะอนุญาตให้นำข้อมูลไปประมวลผลได้</a:t>
            </a:r>
          </a:p>
          <a:p>
            <a:pPr marL="1409700" lvl="2" indent="-495300">
              <a:buFont typeface="Wingdings" pitchFamily="2" charset="2"/>
              <a:buChar char="v"/>
            </a:pPr>
            <a:r>
              <a:rPr lang="th-TH" sz="3000" dirty="0">
                <a:cs typeface="AngsanaUPC" pitchFamily="18" charset="-34"/>
              </a:rPr>
              <a:t>การเข้าถึงข้อมูล </a:t>
            </a:r>
            <a:r>
              <a:rPr lang="en-US" sz="3000" dirty="0">
                <a:cs typeface="AngsanaUPC" pitchFamily="18" charset="-34"/>
              </a:rPr>
              <a:t>: </a:t>
            </a:r>
            <a:r>
              <a:rPr lang="th-TH" dirty="0">
                <a:cs typeface="AngsanaUPC" pitchFamily="18" charset="-34"/>
              </a:rPr>
              <a:t>ลูกค้าต้องสามารถเรียกดูข้อมูล และแก้ไขข้อมูลส่วนตัวได้</a:t>
            </a:r>
          </a:p>
          <a:p>
            <a:pPr marL="1409700" lvl="2" indent="-495300">
              <a:buFont typeface="Wingdings" pitchFamily="2" charset="2"/>
              <a:buChar char="v"/>
            </a:pPr>
            <a:r>
              <a:rPr lang="th-TH" sz="3000" dirty="0">
                <a:cs typeface="AngsanaUPC" pitchFamily="18" charset="-34"/>
              </a:rPr>
              <a:t>ความปลอดภัย </a:t>
            </a:r>
            <a:r>
              <a:rPr lang="en-US" sz="3000" dirty="0">
                <a:cs typeface="AngsanaUPC" pitchFamily="18" charset="-34"/>
              </a:rPr>
              <a:t>: </a:t>
            </a:r>
            <a:r>
              <a:rPr lang="th-TH" dirty="0">
                <a:cs typeface="AngsanaUPC" pitchFamily="18" charset="-34"/>
              </a:rPr>
              <a:t>เว็บไซต์สมาชิกต้องดูแลความปลอดภัยของข้อมูลลูกค้า</a:t>
            </a:r>
          </a:p>
          <a:p>
            <a:pPr marL="609600" indent="-609600">
              <a:buFont typeface="Monotype Sorts" pitchFamily="2" charset="2"/>
              <a:buNone/>
            </a:pPr>
            <a:r>
              <a:rPr lang="th-TH" sz="1000" dirty="0">
                <a:cs typeface="AngsanaUPC" pitchFamily="18" charset="-34"/>
              </a:rPr>
              <a:t>       </a:t>
            </a:r>
          </a:p>
          <a:p>
            <a:pPr marL="609600" indent="-609600">
              <a:buFont typeface="Monotype Sorts" pitchFamily="2" charset="2"/>
              <a:buNone/>
            </a:pPr>
            <a:r>
              <a:rPr lang="th-TH" dirty="0">
                <a:cs typeface="AngsanaUPC" pitchFamily="18" charset="-34"/>
              </a:rPr>
              <a:t>    </a:t>
            </a:r>
            <a:r>
              <a:rPr lang="th-TH" dirty="0">
                <a:solidFill>
                  <a:srgbClr val="0066FF"/>
                </a:solidFill>
                <a:cs typeface="AngsanaUPC" pitchFamily="18" charset="-34"/>
              </a:rPr>
              <a:t>ในประเทศไทยกระทรวงพาณิชย์ได้เสนอแนวคิดการสร้าง</a:t>
            </a:r>
            <a:r>
              <a:rPr lang="en-US" dirty="0">
                <a:solidFill>
                  <a:srgbClr val="0066FF"/>
                </a:solidFill>
                <a:cs typeface="AngsanaUPC" pitchFamily="18" charset="-34"/>
              </a:rPr>
              <a:t> </a:t>
            </a:r>
            <a:r>
              <a:rPr lang="en-US" u="sng" dirty="0">
                <a:solidFill>
                  <a:srgbClr val="CC6600"/>
                </a:solidFill>
                <a:cs typeface="AngsanaUPC" pitchFamily="18" charset="-34"/>
              </a:rPr>
              <a:t>Trust Mark</a:t>
            </a:r>
            <a:endParaRPr lang="th-TH" u="sng" dirty="0">
              <a:solidFill>
                <a:srgbClr val="CC6600"/>
              </a:solidFill>
              <a:cs typeface="AngsanaUPC" pitchFamily="18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4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4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2E2B2-5BC0-4555-B3D5-4FCD963F85AC}" type="slidenum">
              <a:rPr lang="en-US"/>
              <a:pPr/>
              <a:t>14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628738" name="Text Box 2"/>
          <p:cNvSpPr txBox="1">
            <a:spLocks noChangeArrowheads="1"/>
          </p:cNvSpPr>
          <p:nvPr/>
        </p:nvSpPr>
        <p:spPr bwMode="auto">
          <a:xfrm>
            <a:off x="2014538" y="0"/>
            <a:ext cx="4754562" cy="701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000" b="1">
                <a:solidFill>
                  <a:srgbClr val="66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   </a:t>
            </a:r>
            <a:r>
              <a:rPr lang="th-TH" sz="40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พฤติกรรมผู้ซื้อสินค้าออนไลน์</a:t>
            </a:r>
            <a:endParaRPr lang="en-US" sz="4000" b="1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EucrosiaUPC" pitchFamily="18" charset="-34"/>
            </a:endParaRPr>
          </a:p>
        </p:txBody>
      </p:sp>
      <p:sp>
        <p:nvSpPr>
          <p:cNvPr id="628739" name="Text Box 3"/>
          <p:cNvSpPr txBox="1">
            <a:spLocks noChangeArrowheads="1"/>
          </p:cNvSpPr>
          <p:nvPr/>
        </p:nvSpPr>
        <p:spPr bwMode="auto">
          <a:xfrm>
            <a:off x="55563" y="3200400"/>
            <a:ext cx="50165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    </a:t>
            </a:r>
          </a:p>
        </p:txBody>
      </p:sp>
      <p:sp>
        <p:nvSpPr>
          <p:cNvPr id="628740" name="Rectangle 4"/>
          <p:cNvSpPr>
            <a:spLocks noChangeArrowheads="1"/>
          </p:cNvSpPr>
          <p:nvPr/>
        </p:nvSpPr>
        <p:spPr bwMode="auto">
          <a:xfrm>
            <a:off x="304800" y="762000"/>
            <a:ext cx="8229600" cy="5283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71500" indent="-571500" algn="l">
              <a:spcBef>
                <a:spcPct val="15000"/>
              </a:spcBef>
              <a:buClr>
                <a:srgbClr val="FF99FF"/>
              </a:buClr>
              <a:buFont typeface="Wingdings" pitchFamily="2" charset="2"/>
              <a:buChar char="§"/>
            </a:pPr>
            <a:r>
              <a:rPr lang="th-TH" sz="3600" b="1" dirty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ข้อมูลพฤติกรรมผู้ซื้อสินค้าออนไลน์ จะมีส่วนช่วยในการวิเคราะห์และวางแผนการตลาดได้</a:t>
            </a:r>
          </a:p>
          <a:p>
            <a:pPr marL="571500" indent="-571500" algn="l">
              <a:spcBef>
                <a:spcPct val="15000"/>
              </a:spcBef>
              <a:buClr>
                <a:srgbClr val="FF99FF"/>
              </a:buClr>
              <a:buFont typeface="Wingdings" pitchFamily="2" charset="2"/>
              <a:buChar char="§"/>
            </a:pPr>
            <a:r>
              <a:rPr lang="th-TH" sz="3600" b="1" dirty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จากการสำรวจ ลักษณะของผู้ซื้อสินค้าออนไลน์ส่วนใหญ่เป็นกลุ่มคนที่มีฐานะดี มีการศึกษา และให้ความสำคัญกับคุณภาพของสินค้าเป็นหลัก</a:t>
            </a:r>
          </a:p>
          <a:p>
            <a:pPr marL="571500" indent="-571500" algn="l">
              <a:spcBef>
                <a:spcPct val="15000"/>
              </a:spcBef>
              <a:buClr>
                <a:srgbClr val="FF99FF"/>
              </a:buClr>
              <a:buFont typeface="Wingdings" pitchFamily="2" charset="2"/>
              <a:buChar char="§"/>
            </a:pPr>
            <a:r>
              <a:rPr lang="th-TH" sz="3600" b="1" dirty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ผู้ซื้อสินค้าออนไลน์ของ </a:t>
            </a:r>
            <a:r>
              <a:rPr lang="en-US" sz="3600" b="1" dirty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USA</a:t>
            </a:r>
            <a:r>
              <a:rPr lang="th-TH" sz="3600" b="1" dirty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 เป็นกลุ่มที่มีจำนวนมากที่สุดเมื่อเทียบกับประเทศอื่นๆ</a:t>
            </a:r>
          </a:p>
          <a:p>
            <a:pPr marL="571500" indent="-571500" algn="l">
              <a:spcBef>
                <a:spcPct val="15000"/>
              </a:spcBef>
              <a:buClr>
                <a:srgbClr val="FF99FF"/>
              </a:buClr>
              <a:buFont typeface="Wingdings" pitchFamily="2" charset="2"/>
              <a:buChar char="§"/>
            </a:pPr>
            <a:r>
              <a:rPr lang="th-TH" sz="3600" b="1" dirty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จากการสำรวจ ผู้ซื้อสินค้าออนไลน์ของ </a:t>
            </a:r>
            <a:r>
              <a:rPr lang="en-US" sz="3600" b="1" dirty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USA</a:t>
            </a:r>
            <a:r>
              <a:rPr lang="th-TH" sz="3600" b="1" dirty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 ส่วนใหญ่อายุประมาณ 35 ปี</a:t>
            </a:r>
            <a:r>
              <a:rPr lang="th-TH" sz="3600" b="1" u="sng" dirty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	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8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8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287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287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94987-2701-4FE0-AF81-46C752605A73}" type="slidenum">
              <a:rPr lang="en-US"/>
              <a:pPr/>
              <a:t>15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629762" name="Text Box 2"/>
          <p:cNvSpPr txBox="1">
            <a:spLocks noChangeArrowheads="1"/>
          </p:cNvSpPr>
          <p:nvPr/>
        </p:nvSpPr>
        <p:spPr bwMode="auto">
          <a:xfrm>
            <a:off x="2014538" y="0"/>
            <a:ext cx="4754562" cy="701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000" b="1">
                <a:solidFill>
                  <a:srgbClr val="66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   </a:t>
            </a:r>
            <a:r>
              <a:rPr lang="th-TH" sz="40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พฤติกรรมผู้ซื้อสินค้าออนไลน์</a:t>
            </a:r>
            <a:endParaRPr lang="en-US" sz="4000" b="1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EucrosiaUPC" pitchFamily="18" charset="-34"/>
            </a:endParaRPr>
          </a:p>
        </p:txBody>
      </p:sp>
      <p:sp>
        <p:nvSpPr>
          <p:cNvPr id="629763" name="Text Box 3"/>
          <p:cNvSpPr txBox="1">
            <a:spLocks noChangeArrowheads="1"/>
          </p:cNvSpPr>
          <p:nvPr/>
        </p:nvSpPr>
        <p:spPr bwMode="auto">
          <a:xfrm>
            <a:off x="55563" y="3200400"/>
            <a:ext cx="50165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    </a:t>
            </a:r>
          </a:p>
        </p:txBody>
      </p:sp>
      <p:sp>
        <p:nvSpPr>
          <p:cNvPr id="629764" name="Rectangle 4"/>
          <p:cNvSpPr>
            <a:spLocks noChangeArrowheads="1"/>
          </p:cNvSpPr>
          <p:nvPr/>
        </p:nvSpPr>
        <p:spPr bwMode="auto">
          <a:xfrm>
            <a:off x="304800" y="762000"/>
            <a:ext cx="8229600" cy="477361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71500" indent="-571500" algn="l">
              <a:spcBef>
                <a:spcPct val="15000"/>
              </a:spcBef>
              <a:buClr>
                <a:srgbClr val="FF99FF"/>
              </a:buClr>
              <a:buFont typeface="Wingdings" pitchFamily="2" charset="2"/>
              <a:buChar char="§"/>
            </a:pPr>
            <a:r>
              <a:rPr lang="en-US" sz="3600" b="1" dirty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NECTEC	</a:t>
            </a:r>
            <a:r>
              <a:rPr lang="th-TH" sz="3600" b="1" dirty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 ได้สำรวจ ลักษณะกลุ่มผู้ใช้อินเทอร์เน็ตในไทย   </a:t>
            </a:r>
            <a:r>
              <a:rPr lang="th-TH" sz="3600" b="1" dirty="0" smtClean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 ซึ่ง</a:t>
            </a:r>
            <a:r>
              <a:rPr lang="th-TH" sz="3600" b="1" dirty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จะกลายเป็นผู้ซื้อสินค้าออนไลน์</a:t>
            </a:r>
            <a:r>
              <a:rPr lang="th-TH" sz="3600" b="1" dirty="0" smtClean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ใน </a:t>
            </a:r>
            <a:endParaRPr lang="th-TH" sz="3600" b="1" dirty="0">
              <a:solidFill>
                <a:srgbClr val="0066FF"/>
              </a:solidFill>
              <a:latin typeface="CordiaUPC" pitchFamily="34" charset="-34"/>
              <a:cs typeface="Angsana New" pitchFamily="18" charset="-34"/>
            </a:endParaRPr>
          </a:p>
          <a:p>
            <a:pPr marL="571500" indent="-571500" algn="l">
              <a:spcBef>
                <a:spcPct val="15000"/>
              </a:spcBef>
              <a:buClr>
                <a:srgbClr val="FF99FF"/>
              </a:buClr>
              <a:buFont typeface="Wingdings" pitchFamily="2" charset="2"/>
              <a:buChar char="§"/>
            </a:pPr>
            <a:r>
              <a:rPr lang="th-TH" sz="3600" b="1" dirty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กลุ่มผู้ใช้อินเทอร์เน็ต ในช่วงที่ผ่านมา ผู้ชายใช้มากกว่าผู้หญิง แต่ในปัจจุบันอยู่ในสัดส่วนเท่ากัน (51</a:t>
            </a:r>
            <a:r>
              <a:rPr lang="en-US" sz="3600" b="1" dirty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:</a:t>
            </a:r>
            <a:r>
              <a:rPr lang="th-TH" sz="3600" b="1" dirty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49)</a:t>
            </a:r>
          </a:p>
          <a:p>
            <a:pPr marL="571500" indent="-571500" algn="l">
              <a:spcBef>
                <a:spcPct val="15000"/>
              </a:spcBef>
              <a:buClr>
                <a:srgbClr val="FF99FF"/>
              </a:buClr>
              <a:buFont typeface="Wingdings" pitchFamily="2" charset="2"/>
              <a:buChar char="§"/>
            </a:pPr>
            <a:r>
              <a:rPr lang="th-TH" sz="3600" b="1" dirty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กลุ่มผู้ใช้อินเทอร์เน็ตกระจุกตัวอยู่ที่กรุงเทพฯและปริมณฑล (66 </a:t>
            </a:r>
            <a:r>
              <a:rPr lang="en-US" sz="3600" b="1" dirty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%) </a:t>
            </a:r>
            <a:r>
              <a:rPr lang="en-US" sz="3600" b="1" dirty="0" err="1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และในช่วงอายุ</a:t>
            </a:r>
            <a:r>
              <a:rPr lang="en-US" sz="3600" b="1" dirty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 20-29 </a:t>
            </a:r>
            <a:r>
              <a:rPr lang="en-US" sz="3600" b="1" dirty="0" err="1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ปี</a:t>
            </a:r>
            <a:r>
              <a:rPr lang="en-US" sz="3600" b="1" dirty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 </a:t>
            </a:r>
            <a:r>
              <a:rPr lang="en-US" sz="3600" b="1" dirty="0" err="1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เป็นกลุ่มที่ใช้</a:t>
            </a:r>
            <a:r>
              <a:rPr lang="en-US" sz="3600" b="1" dirty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 </a:t>
            </a:r>
            <a:r>
              <a:rPr lang="en-US" sz="3600" b="1" dirty="0" err="1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มากที่สุด</a:t>
            </a:r>
            <a:endParaRPr lang="en-US" sz="3600" b="1" dirty="0">
              <a:solidFill>
                <a:srgbClr val="0066FF"/>
              </a:solidFill>
              <a:latin typeface="CordiaUPC" pitchFamily="34" charset="-34"/>
              <a:cs typeface="Angsana New" pitchFamily="18" charset="-34"/>
            </a:endParaRPr>
          </a:p>
          <a:p>
            <a:pPr marL="571500" indent="-571500" algn="l">
              <a:spcBef>
                <a:spcPct val="15000"/>
              </a:spcBef>
              <a:buClr>
                <a:srgbClr val="FF99FF"/>
              </a:buClr>
              <a:buFont typeface="Wingdings" pitchFamily="2" charset="2"/>
              <a:buChar char="§"/>
            </a:pPr>
            <a:r>
              <a:rPr lang="en-US" sz="3600" b="1" dirty="0" err="1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กลุ่มผู้ใช้อินเทอร์เน็ตส่วนใหญ่</a:t>
            </a:r>
            <a:r>
              <a:rPr lang="en-US" sz="3600" b="1" dirty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 </a:t>
            </a:r>
            <a:r>
              <a:rPr lang="en-US" sz="3600" b="1" dirty="0" err="1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เป็นกลุ่มที่มีการศึกษาปริญญาตรีขึ้นไป</a:t>
            </a:r>
            <a:r>
              <a:rPr lang="en-US" sz="3600" b="1" dirty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 (74%)</a:t>
            </a:r>
            <a:endParaRPr lang="th-TH" sz="3600" b="1" dirty="0">
              <a:solidFill>
                <a:srgbClr val="0066FF"/>
              </a:solidFill>
              <a:latin typeface="CordiaUPC" pitchFamily="34" charset="-34"/>
              <a:cs typeface="Angsana New" pitchFamily="18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9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9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29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29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13143D-D361-48C9-85FC-6DB43322ECE2}" type="slidenum">
              <a:rPr lang="en-US"/>
              <a:pPr/>
              <a:t>16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630786" name="Text Box 2"/>
          <p:cNvSpPr txBox="1">
            <a:spLocks noChangeArrowheads="1"/>
          </p:cNvSpPr>
          <p:nvPr/>
        </p:nvSpPr>
        <p:spPr bwMode="auto">
          <a:xfrm>
            <a:off x="2014538" y="0"/>
            <a:ext cx="4754562" cy="701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000" b="1" dirty="0">
                <a:solidFill>
                  <a:srgbClr val="66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   </a:t>
            </a:r>
            <a:r>
              <a:rPr lang="th-TH" sz="40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พฤติกรรมผู้ซื้อสินค้าออนไลน์</a:t>
            </a:r>
            <a:endParaRPr lang="en-US" sz="4000" b="1" dirty="0">
              <a:solidFill>
                <a:srgbClr val="66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EucrosiaUPC" pitchFamily="18" charset="-34"/>
            </a:endParaRPr>
          </a:p>
        </p:txBody>
      </p:sp>
      <p:sp>
        <p:nvSpPr>
          <p:cNvPr id="630787" name="Text Box 3"/>
          <p:cNvSpPr txBox="1">
            <a:spLocks noChangeArrowheads="1"/>
          </p:cNvSpPr>
          <p:nvPr/>
        </p:nvSpPr>
        <p:spPr bwMode="auto">
          <a:xfrm>
            <a:off x="55563" y="3200400"/>
            <a:ext cx="50165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    </a:t>
            </a:r>
          </a:p>
        </p:txBody>
      </p:sp>
      <p:sp>
        <p:nvSpPr>
          <p:cNvPr id="630788" name="Rectangle 4"/>
          <p:cNvSpPr>
            <a:spLocks noChangeArrowheads="1"/>
          </p:cNvSpPr>
          <p:nvPr/>
        </p:nvSpPr>
        <p:spPr bwMode="auto">
          <a:xfrm>
            <a:off x="304800" y="762000"/>
            <a:ext cx="8229600" cy="54483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71500" indent="-571500" algn="l">
              <a:spcBef>
                <a:spcPct val="15000"/>
              </a:spcBef>
              <a:buClr>
                <a:srgbClr val="FF99FF"/>
              </a:buClr>
              <a:buFont typeface="Wingdings" pitchFamily="2" charset="2"/>
              <a:buChar char="§"/>
            </a:pPr>
            <a:r>
              <a:rPr lang="th-TH" sz="3600" b="1" dirty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จากการสำรวจ กลุ่มผู้ซื้อสินค้าออนไลน์ของไทย ส่วนใหญ่เป็นผู้ชาย (สัดส่วนผู้ชายมากกว่าผู้หญิง 2 เท่า)</a:t>
            </a:r>
          </a:p>
          <a:p>
            <a:pPr marL="571500" indent="-571500" algn="l">
              <a:spcBef>
                <a:spcPct val="15000"/>
              </a:spcBef>
              <a:buClr>
                <a:srgbClr val="FF99FF"/>
              </a:buClr>
              <a:buFont typeface="Wingdings" pitchFamily="2" charset="2"/>
              <a:buChar char="§"/>
            </a:pPr>
            <a:r>
              <a:rPr lang="th-TH" sz="3600" b="1" dirty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สินค้ายอดนิยมที่สั่งซื้อสินค้าออนไลน์ในไทย ได้แก่ </a:t>
            </a:r>
            <a:r>
              <a:rPr lang="th-TH" sz="3600" b="1" dirty="0" smtClean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เสื้อผ้า,หนังสือ </a:t>
            </a:r>
            <a:r>
              <a:rPr lang="th-TH" sz="3600" b="1" dirty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, ซอฟต์แวร์ , อุปกรณ์คอมพิวเตอร์</a:t>
            </a:r>
          </a:p>
          <a:p>
            <a:pPr marL="571500" indent="-571500" algn="l">
              <a:spcBef>
                <a:spcPct val="15000"/>
              </a:spcBef>
              <a:buClr>
                <a:srgbClr val="FF99FF"/>
              </a:buClr>
              <a:buFont typeface="Wingdings" pitchFamily="2" charset="2"/>
              <a:buChar char="§"/>
            </a:pPr>
            <a:r>
              <a:rPr lang="th-TH" sz="3600" b="1" dirty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จากการสอบถามกลุ่มผู้ใช้อินเทอร์เน็ต ว่ามีเหตุผลอะไรที่ไม่สนใจซื้อสินค้าออนไลน์ ก็ได้รับคำตอบว่า</a:t>
            </a:r>
          </a:p>
          <a:p>
            <a:pPr lvl="4" algn="l">
              <a:spcBef>
                <a:spcPct val="15000"/>
              </a:spcBef>
              <a:buClr>
                <a:srgbClr val="FF99FF"/>
              </a:buClr>
              <a:buFont typeface="Wingdings" pitchFamily="2" charset="2"/>
              <a:buChar char="§"/>
            </a:pPr>
            <a:r>
              <a:rPr lang="th-TH" sz="3600" b="1" dirty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ไม่สามารถเห็นหรือจับต้องสินค้าได้</a:t>
            </a:r>
          </a:p>
          <a:p>
            <a:pPr lvl="4" algn="l">
              <a:spcBef>
                <a:spcPct val="15000"/>
              </a:spcBef>
              <a:buClr>
                <a:srgbClr val="FF99FF"/>
              </a:buClr>
              <a:buFont typeface="Wingdings" pitchFamily="2" charset="2"/>
              <a:buChar char="§"/>
            </a:pPr>
            <a:r>
              <a:rPr lang="th-TH" sz="3600" b="1" dirty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ไม่ไว้ใจผู้ขาย</a:t>
            </a:r>
          </a:p>
          <a:p>
            <a:pPr lvl="4" algn="l">
              <a:spcBef>
                <a:spcPct val="15000"/>
              </a:spcBef>
              <a:buClr>
                <a:srgbClr val="FF99FF"/>
              </a:buClr>
              <a:buFont typeface="Wingdings" pitchFamily="2" charset="2"/>
              <a:buChar char="§"/>
            </a:pPr>
            <a:r>
              <a:rPr lang="th-TH" sz="3600" b="1" dirty="0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ไม่อยากให้หมายเลขบัตรเครดิต (ไม่ปลอดภัย)</a:t>
            </a:r>
            <a:endParaRPr lang="th-TH" sz="3600" b="1" dirty="0">
              <a:solidFill>
                <a:srgbClr val="FFFF66"/>
              </a:solidFill>
              <a:latin typeface="CordiaUPC" pitchFamily="34" charset="-34"/>
              <a:cs typeface="Angsana New" pitchFamily="18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0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0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30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30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30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30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EC6E0-6389-4228-87C7-97F2503CE640}" type="slidenum">
              <a:rPr lang="en-US" smtClean="0"/>
              <a:pPr/>
              <a:t>17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85786" y="214290"/>
            <a:ext cx="7786742" cy="70788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h-TH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สถิติผู้ใช้งานอินเตอร์เน็ตในประเทศไทย</a:t>
            </a:r>
            <a:r>
              <a:rPr lang="en-US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 </a:t>
            </a:r>
            <a:r>
              <a:rPr lang="th-TH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ปี </a:t>
            </a:r>
            <a:r>
              <a:rPr lang="en-US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2557</a:t>
            </a:r>
            <a:endParaRPr lang="en-US" sz="4000" b="1" dirty="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EucrosiaUPC" pitchFamily="18" charset="-34"/>
            </a:endParaRPr>
          </a:p>
        </p:txBody>
      </p:sp>
      <p:pic>
        <p:nvPicPr>
          <p:cNvPr id="64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428736"/>
            <a:ext cx="7214067" cy="4000528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EC6E0-6389-4228-87C7-97F2503CE640}" type="slidenum">
              <a:rPr lang="en-US" smtClean="0"/>
              <a:pPr/>
              <a:t>18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85786" y="214290"/>
            <a:ext cx="7786742" cy="70788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h-TH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สถิติผู้ใช้งานอินเตอร์เน็ตในประเทศไทย</a:t>
            </a:r>
            <a:r>
              <a:rPr lang="en-US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 </a:t>
            </a:r>
            <a:r>
              <a:rPr lang="th-TH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ปี </a:t>
            </a:r>
            <a:r>
              <a:rPr lang="en-US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2557</a:t>
            </a:r>
            <a:endParaRPr lang="en-US" sz="4000" b="1" dirty="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EucrosiaUPC" pitchFamily="18" charset="-34"/>
            </a:endParaRPr>
          </a:p>
        </p:txBody>
      </p:sp>
      <p:pic>
        <p:nvPicPr>
          <p:cNvPr id="64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000108"/>
            <a:ext cx="7000924" cy="5176830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EC6E0-6389-4228-87C7-97F2503CE640}" type="slidenum">
              <a:rPr lang="en-US" smtClean="0"/>
              <a:pPr/>
              <a:t>19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85786" y="214290"/>
            <a:ext cx="7786742" cy="70788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h-TH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สถิติผู้ใช้งานอินเตอร์เน็ตในประเทศไทย</a:t>
            </a:r>
            <a:r>
              <a:rPr lang="en-US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 </a:t>
            </a:r>
            <a:r>
              <a:rPr lang="th-TH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ปี </a:t>
            </a:r>
            <a:r>
              <a:rPr lang="en-US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2557</a:t>
            </a:r>
            <a:endParaRPr lang="en-US" sz="4000" b="1" dirty="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EucrosiaUPC" pitchFamily="18" charset="-34"/>
            </a:endParaRPr>
          </a:p>
        </p:txBody>
      </p:sp>
      <p:pic>
        <p:nvPicPr>
          <p:cNvPr id="64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142984"/>
            <a:ext cx="6429258" cy="5072098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E2B34A-F338-4992-9747-D4DB5399BC83}" type="slidenum">
              <a:rPr lang="en-US"/>
              <a:pPr/>
              <a:t>2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567298" name="Text Box 2"/>
          <p:cNvSpPr txBox="1">
            <a:spLocks noChangeArrowheads="1"/>
          </p:cNvSpPr>
          <p:nvPr/>
        </p:nvSpPr>
        <p:spPr bwMode="auto">
          <a:xfrm>
            <a:off x="2362200" y="228600"/>
            <a:ext cx="5791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48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หลักการตลาดออนไลน์</a:t>
            </a:r>
            <a:endParaRPr lang="th-TH" sz="4800">
              <a:solidFill>
                <a:schemeClr val="accent1"/>
              </a:solidFill>
            </a:endParaRPr>
          </a:p>
        </p:txBody>
      </p:sp>
      <p:sp>
        <p:nvSpPr>
          <p:cNvPr id="567299" name="Rectangle 3"/>
          <p:cNvSpPr>
            <a:spLocks noChangeArrowheads="1"/>
          </p:cNvSpPr>
          <p:nvPr/>
        </p:nvSpPr>
        <p:spPr bwMode="auto">
          <a:xfrm>
            <a:off x="990600" y="1905000"/>
            <a:ext cx="685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th-TH" sz="3600" b="1">
                <a:solidFill>
                  <a:srgbClr val="FFFF66"/>
                </a:solidFill>
                <a:latin typeface="CordiaUPC" pitchFamily="34" charset="-34"/>
                <a:cs typeface="Angsana New" pitchFamily="18" charset="-34"/>
              </a:rPr>
              <a:t> </a:t>
            </a:r>
          </a:p>
        </p:txBody>
      </p:sp>
      <p:sp>
        <p:nvSpPr>
          <p:cNvPr id="567300" name="Rectangle 4"/>
          <p:cNvSpPr>
            <a:spLocks noChangeArrowheads="1"/>
          </p:cNvSpPr>
          <p:nvPr/>
        </p:nvSpPr>
        <p:spPr bwMode="auto">
          <a:xfrm>
            <a:off x="1219200" y="990600"/>
            <a:ext cx="70104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66750" indent="-666750" algn="l">
              <a:buClr>
                <a:srgbClr val="CC6600"/>
              </a:buClr>
              <a:buSzPct val="110000"/>
              <a:buFont typeface="Wingdings" pitchFamily="2" charset="2"/>
              <a:buChar char="§"/>
            </a:pPr>
            <a:r>
              <a:rPr lang="en-US" sz="4800" b="1" dirty="0" err="1">
                <a:solidFill>
                  <a:srgbClr val="0066FF"/>
                </a:solidFill>
              </a:rPr>
              <a:t>ส่วนผสมทางการตลาด</a:t>
            </a:r>
            <a:endParaRPr lang="en-US" sz="4800" b="1" dirty="0">
              <a:solidFill>
                <a:srgbClr val="0066FF"/>
              </a:solidFill>
            </a:endParaRPr>
          </a:p>
          <a:p>
            <a:pPr marL="666750" indent="-666750" algn="l">
              <a:buClr>
                <a:srgbClr val="CC6600"/>
              </a:buClr>
              <a:buSzPct val="110000"/>
              <a:buFont typeface="Wingdings" pitchFamily="2" charset="2"/>
              <a:buChar char="§"/>
            </a:pPr>
            <a:r>
              <a:rPr lang="en-US" sz="4800" b="1" dirty="0" err="1">
                <a:solidFill>
                  <a:srgbClr val="0066FF"/>
                </a:solidFill>
              </a:rPr>
              <a:t>โอกาสและอุปสรรคของพาณิชย์อิเล็กทรอนิกส์ในไทย</a:t>
            </a:r>
            <a:endParaRPr lang="en-US" sz="4800" b="1" dirty="0">
              <a:solidFill>
                <a:srgbClr val="0066FF"/>
              </a:solidFill>
            </a:endParaRPr>
          </a:p>
          <a:p>
            <a:pPr marL="666750" indent="-666750" algn="l">
              <a:buClr>
                <a:srgbClr val="CC6600"/>
              </a:buClr>
              <a:buSzPct val="110000"/>
              <a:buFont typeface="Wingdings" pitchFamily="2" charset="2"/>
              <a:buChar char="§"/>
            </a:pPr>
            <a:r>
              <a:rPr lang="en-US" sz="4800" b="1" dirty="0" err="1">
                <a:solidFill>
                  <a:srgbClr val="0066FF"/>
                </a:solidFill>
              </a:rPr>
              <a:t>ข้อระวังสำหรับผู้ประกอบการ</a:t>
            </a:r>
            <a:endParaRPr lang="en-US" sz="4800" b="1" dirty="0">
              <a:solidFill>
                <a:srgbClr val="0066FF"/>
              </a:solidFill>
            </a:endParaRPr>
          </a:p>
          <a:p>
            <a:pPr marL="666750" indent="-666750" algn="l">
              <a:buClr>
                <a:srgbClr val="CC6600"/>
              </a:buClr>
              <a:buSzPct val="110000"/>
              <a:buFont typeface="Wingdings" pitchFamily="2" charset="2"/>
              <a:buChar char="§"/>
            </a:pPr>
            <a:r>
              <a:rPr lang="en-US" sz="4800" b="1" dirty="0" err="1">
                <a:solidFill>
                  <a:srgbClr val="0066FF"/>
                </a:solidFill>
              </a:rPr>
              <a:t>ปัจจัยสู่ความสำเร็จของ</a:t>
            </a:r>
            <a:r>
              <a:rPr lang="en-US" sz="4800" b="1" dirty="0">
                <a:solidFill>
                  <a:srgbClr val="0066FF"/>
                </a:solidFill>
              </a:rPr>
              <a:t> E-Commerce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7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7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7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7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EC6E0-6389-4228-87C7-97F2503CE640}" type="slidenum">
              <a:rPr lang="en-US" smtClean="0"/>
              <a:pPr/>
              <a:t>20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85786" y="214290"/>
            <a:ext cx="7786742" cy="70788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h-TH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สถิติผู้ใช้งานอินเตอร์เน็ตในประเทศไทย</a:t>
            </a:r>
            <a:r>
              <a:rPr lang="en-US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 </a:t>
            </a:r>
            <a:r>
              <a:rPr lang="th-TH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ปี </a:t>
            </a:r>
            <a:r>
              <a:rPr lang="en-US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2557</a:t>
            </a:r>
            <a:endParaRPr lang="en-US" sz="4000" b="1" dirty="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EucrosiaUPC" pitchFamily="18" charset="-34"/>
            </a:endParaRPr>
          </a:p>
        </p:txBody>
      </p:sp>
      <p:pic>
        <p:nvPicPr>
          <p:cNvPr id="64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857232"/>
            <a:ext cx="7143800" cy="5328678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EC6E0-6389-4228-87C7-97F2503CE640}" type="slidenum">
              <a:rPr lang="en-US" smtClean="0"/>
              <a:pPr/>
              <a:t>21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85786" y="214290"/>
            <a:ext cx="7786742" cy="70788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h-TH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สถิติผู้ใช้งานอินเตอร์เน็ตในประเทศไทย</a:t>
            </a:r>
            <a:r>
              <a:rPr lang="en-US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 </a:t>
            </a:r>
            <a:r>
              <a:rPr lang="th-TH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ปี </a:t>
            </a:r>
            <a:r>
              <a:rPr lang="en-US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2557</a:t>
            </a:r>
            <a:endParaRPr lang="en-US" sz="4000" b="1" dirty="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EucrosiaUPC" pitchFamily="18" charset="-34"/>
            </a:endParaRPr>
          </a:p>
        </p:txBody>
      </p:sp>
      <p:pic>
        <p:nvPicPr>
          <p:cNvPr id="64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714488"/>
            <a:ext cx="8232794" cy="3000396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EC6E0-6389-4228-87C7-97F2503CE640}" type="slidenum">
              <a:rPr lang="en-US" smtClean="0"/>
              <a:pPr/>
              <a:t>22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85786" y="214290"/>
            <a:ext cx="7786742" cy="70788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h-TH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สถิติผู้ใช้งานอินเตอร์เน็ตในประเทศไทย</a:t>
            </a:r>
            <a:r>
              <a:rPr lang="en-US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 </a:t>
            </a:r>
            <a:r>
              <a:rPr lang="th-TH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ปี </a:t>
            </a:r>
            <a:r>
              <a:rPr lang="en-US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2557</a:t>
            </a:r>
            <a:endParaRPr lang="en-US" sz="4000" b="1" dirty="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EucrosiaUPC" pitchFamily="18" charset="-34"/>
            </a:endParaRPr>
          </a:p>
        </p:txBody>
      </p:sp>
      <p:pic>
        <p:nvPicPr>
          <p:cNvPr id="64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142984"/>
            <a:ext cx="8324798" cy="5143536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D2BC7-6345-4887-B47F-397F0EAFEDB6}" type="slidenum">
              <a:rPr lang="en-US"/>
              <a:pPr/>
              <a:t>23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588802" name="Text Box 2"/>
          <p:cNvSpPr txBox="1">
            <a:spLocks noChangeArrowheads="1"/>
          </p:cNvSpPr>
          <p:nvPr/>
        </p:nvSpPr>
        <p:spPr bwMode="auto">
          <a:xfrm>
            <a:off x="457200" y="0"/>
            <a:ext cx="8686800" cy="6715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sz="38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             ปัจจัยสู่ความสำเร็จของ </a:t>
            </a:r>
            <a:r>
              <a:rPr lang="en-US" sz="38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E-Commerce (ภาพรวม)</a:t>
            </a:r>
            <a:r>
              <a:rPr lang="en-US" sz="40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 </a:t>
            </a:r>
          </a:p>
        </p:txBody>
      </p:sp>
      <p:sp>
        <p:nvSpPr>
          <p:cNvPr id="588803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8763000" cy="5111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F806F8"/>
              </a:buClr>
              <a:buSzPct val="85000"/>
              <a:buFont typeface="Monotype Sorts" pitchFamily="2" charset="2"/>
              <a:buNone/>
            </a:pPr>
            <a:r>
              <a:rPr lang="en-US" sz="2500" b="1">
                <a:solidFill>
                  <a:srgbClr val="E1FFE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 </a:t>
            </a:r>
          </a:p>
        </p:txBody>
      </p:sp>
      <p:sp>
        <p:nvSpPr>
          <p:cNvPr id="588804" name="Rectangle 4"/>
          <p:cNvSpPr>
            <a:spLocks noChangeArrowheads="1"/>
          </p:cNvSpPr>
          <p:nvPr/>
        </p:nvSpPr>
        <p:spPr bwMode="auto">
          <a:xfrm>
            <a:off x="609600" y="990600"/>
            <a:ext cx="8077200" cy="542917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76250" indent="-476250" algn="l">
              <a:spcBef>
                <a:spcPct val="40000"/>
              </a:spcBef>
              <a:buClr>
                <a:srgbClr val="FF0066"/>
              </a:buClr>
              <a:buFont typeface="Wingdings" pitchFamily="2" charset="2"/>
              <a:buChar char="§"/>
            </a:pPr>
            <a:r>
              <a:rPr lang="th-TH" sz="3400" b="1" dirty="0">
                <a:solidFill>
                  <a:srgbClr val="0066FF"/>
                </a:solidFill>
              </a:rPr>
              <a:t>เจ้าของหรือผู้บริหารมีความเข้าใจระบบ </a:t>
            </a:r>
            <a:r>
              <a:rPr lang="en-US" sz="3400" b="1" dirty="0">
                <a:solidFill>
                  <a:srgbClr val="0066FF"/>
                </a:solidFill>
              </a:rPr>
              <a:t>E-Commerce </a:t>
            </a:r>
            <a:r>
              <a:rPr lang="en-US" sz="3400" b="1" dirty="0" err="1">
                <a:solidFill>
                  <a:srgbClr val="0066FF"/>
                </a:solidFill>
              </a:rPr>
              <a:t>และดำเนินการฝึกอบรมพนักงานในองค์กร</a:t>
            </a:r>
            <a:r>
              <a:rPr lang="en-US" sz="3400" b="1" dirty="0">
                <a:solidFill>
                  <a:srgbClr val="0066FF"/>
                </a:solidFill>
              </a:rPr>
              <a:t> </a:t>
            </a:r>
            <a:r>
              <a:rPr lang="en-US" sz="3400" b="1" dirty="0" err="1">
                <a:solidFill>
                  <a:srgbClr val="0066FF"/>
                </a:solidFill>
              </a:rPr>
              <a:t>ให้มีความเข้าใจและ</a:t>
            </a:r>
            <a:r>
              <a:rPr lang="en-US" sz="3400" b="1" dirty="0">
                <a:solidFill>
                  <a:srgbClr val="0066FF"/>
                </a:solidFill>
              </a:rPr>
              <a:t>    </a:t>
            </a:r>
            <a:r>
              <a:rPr lang="en-US" sz="3400" b="1" dirty="0" err="1">
                <a:solidFill>
                  <a:srgbClr val="0066FF"/>
                </a:solidFill>
              </a:rPr>
              <a:t>ยอมรับระบบดังกล่าว</a:t>
            </a:r>
            <a:r>
              <a:rPr lang="en-US" sz="3400" b="1" dirty="0">
                <a:solidFill>
                  <a:srgbClr val="0066FF"/>
                </a:solidFill>
              </a:rPr>
              <a:t> </a:t>
            </a:r>
            <a:endParaRPr lang="th-TH" sz="3400" b="1" dirty="0">
              <a:solidFill>
                <a:srgbClr val="0066FF"/>
              </a:solidFill>
            </a:endParaRPr>
          </a:p>
          <a:p>
            <a:pPr marL="476250" indent="-476250" algn="l">
              <a:spcBef>
                <a:spcPct val="40000"/>
              </a:spcBef>
              <a:buClr>
                <a:srgbClr val="FF0066"/>
              </a:buClr>
              <a:buFont typeface="Wingdings" pitchFamily="2" charset="2"/>
              <a:buChar char="§"/>
            </a:pPr>
            <a:r>
              <a:rPr lang="th-TH" sz="3400" b="1" dirty="0">
                <a:solidFill>
                  <a:srgbClr val="0066FF"/>
                </a:solidFill>
              </a:rPr>
              <a:t> ควรจะต้องมีการวิเคราะห์ก่อนว่า สินค้าของเราเหมาะกับ </a:t>
            </a:r>
            <a:r>
              <a:rPr lang="en-US" sz="3400" b="1" dirty="0">
                <a:solidFill>
                  <a:srgbClr val="0066FF"/>
                </a:solidFill>
              </a:rPr>
              <a:t>E-Commerce </a:t>
            </a:r>
            <a:r>
              <a:rPr lang="th-TH" sz="3400" b="1" dirty="0">
                <a:solidFill>
                  <a:srgbClr val="0066FF"/>
                </a:solidFill>
              </a:rPr>
              <a:t>หรือไม่ ก่อนที่จะลงมือทำ</a:t>
            </a:r>
          </a:p>
          <a:p>
            <a:pPr marL="476250" indent="-476250" algn="l">
              <a:spcBef>
                <a:spcPct val="40000"/>
              </a:spcBef>
              <a:buClr>
                <a:srgbClr val="FF0066"/>
              </a:buClr>
              <a:buFont typeface="Wingdings" pitchFamily="2" charset="2"/>
              <a:buChar char="§"/>
            </a:pPr>
            <a:r>
              <a:rPr lang="th-TH" sz="3400" b="1" dirty="0">
                <a:solidFill>
                  <a:srgbClr val="0066FF"/>
                </a:solidFill>
              </a:rPr>
              <a:t>ควรจะมีกลยุทธ์การตลาดที่ดีเพื่อกระตุ้นให้ผู้บริโภคซื้อสินค้า เช่น การให้เปอร์เซนต์ส่วนลดราคา เป็นต้น</a:t>
            </a:r>
          </a:p>
          <a:p>
            <a:pPr marL="476250" indent="-476250" algn="l">
              <a:spcBef>
                <a:spcPct val="40000"/>
              </a:spcBef>
              <a:buClr>
                <a:srgbClr val="FF0066"/>
              </a:buClr>
              <a:buFont typeface="Wingdings" pitchFamily="2" charset="2"/>
              <a:buChar char="§"/>
            </a:pPr>
            <a:r>
              <a:rPr lang="th-TH" sz="3400" b="1" dirty="0">
                <a:solidFill>
                  <a:srgbClr val="0066FF"/>
                </a:solidFill>
              </a:rPr>
              <a:t>อย่าคาดหวังในระบบนี้มากเกินไป เพราะอาจต้องใช้เวลา ที่จะ   ทำให้ผู้บริโภคตัดสินใจซื้อสินค้า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8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8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8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8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039BA-B0E4-4C44-8687-5D9DC28A6197}" type="slidenum">
              <a:rPr lang="en-US"/>
              <a:pPr/>
              <a:t>24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589826" name="Text Box 2"/>
          <p:cNvSpPr txBox="1">
            <a:spLocks noChangeArrowheads="1"/>
          </p:cNvSpPr>
          <p:nvPr/>
        </p:nvSpPr>
        <p:spPr bwMode="auto">
          <a:xfrm>
            <a:off x="533400" y="0"/>
            <a:ext cx="8229600" cy="701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sz="40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              ปัจจัยสู่ความสำเร็จของ </a:t>
            </a:r>
            <a:r>
              <a:rPr lang="en-US" sz="40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E-Commerce(ต่อ)</a:t>
            </a:r>
          </a:p>
        </p:txBody>
      </p:sp>
      <p:sp>
        <p:nvSpPr>
          <p:cNvPr id="589827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8763000" cy="5111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F806F8"/>
              </a:buClr>
              <a:buSzPct val="85000"/>
              <a:buFont typeface="Monotype Sorts" pitchFamily="2" charset="2"/>
              <a:buNone/>
            </a:pPr>
            <a:r>
              <a:rPr lang="en-US" sz="2500" b="1">
                <a:solidFill>
                  <a:srgbClr val="E1FFE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 </a:t>
            </a:r>
          </a:p>
        </p:txBody>
      </p:sp>
      <p:sp>
        <p:nvSpPr>
          <p:cNvPr id="589828" name="Rectangle 4"/>
          <p:cNvSpPr>
            <a:spLocks noChangeArrowheads="1"/>
          </p:cNvSpPr>
          <p:nvPr/>
        </p:nvSpPr>
        <p:spPr bwMode="auto">
          <a:xfrm>
            <a:off x="609600" y="990600"/>
            <a:ext cx="8077200" cy="490595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71500" indent="-571500" algn="l">
              <a:spcBef>
                <a:spcPct val="40000"/>
              </a:spcBef>
              <a:buClr>
                <a:srgbClr val="FF0066"/>
              </a:buClr>
              <a:buFont typeface="Wingdings" pitchFamily="2" charset="2"/>
              <a:buChar char="§"/>
            </a:pPr>
            <a:r>
              <a:rPr lang="th-TH" sz="3400" b="1" dirty="0">
                <a:solidFill>
                  <a:srgbClr val="0066FF"/>
                </a:solidFill>
              </a:rPr>
              <a:t>ต้องมีระบบสารสนเทศภายในองค์กร </a:t>
            </a:r>
            <a:r>
              <a:rPr lang="en-US" sz="3400" b="1" dirty="0">
                <a:solidFill>
                  <a:srgbClr val="0066FF"/>
                </a:solidFill>
              </a:rPr>
              <a:t>(Back Office) </a:t>
            </a:r>
            <a:r>
              <a:rPr lang="th-TH" sz="3400" b="1" dirty="0">
                <a:solidFill>
                  <a:srgbClr val="0066FF"/>
                </a:solidFill>
              </a:rPr>
              <a:t>ที่ดี </a:t>
            </a:r>
          </a:p>
          <a:p>
            <a:pPr marL="571500" indent="-571500" algn="l">
              <a:spcBef>
                <a:spcPct val="40000"/>
              </a:spcBef>
              <a:buClr>
                <a:srgbClr val="FF0066"/>
              </a:buClr>
              <a:buFont typeface="Wingdings" pitchFamily="2" charset="2"/>
              <a:buChar char="§"/>
            </a:pPr>
            <a:r>
              <a:rPr lang="th-TH" sz="3400" b="1" dirty="0">
                <a:solidFill>
                  <a:srgbClr val="0066FF"/>
                </a:solidFill>
              </a:rPr>
              <a:t>สินค้าที่เสนอขายทางเว็บไซด์ ต้องทำอย่างไรให้ผู้บริโภคได้รับการสื่อสารด้านข้อมูลอย่างมีคุณภาพ สามารถสืบค้นได้ง่าย    เพื่อช่วยให้ผู้บริโภคมีข้อมูลในการตัดสินใจซื้อได้อย่างครบถ้วน</a:t>
            </a:r>
          </a:p>
          <a:p>
            <a:pPr marL="571500" indent="-571500" algn="l">
              <a:spcBef>
                <a:spcPct val="40000"/>
              </a:spcBef>
              <a:buClr>
                <a:srgbClr val="FF0066"/>
              </a:buClr>
              <a:buFont typeface="Wingdings" pitchFamily="2" charset="2"/>
              <a:buChar char="§"/>
            </a:pPr>
            <a:r>
              <a:rPr lang="th-TH" sz="3400" b="1" dirty="0">
                <a:solidFill>
                  <a:srgbClr val="0066FF"/>
                </a:solidFill>
              </a:rPr>
              <a:t>ต้องให้ความสนใจด้าน </a:t>
            </a:r>
            <a:r>
              <a:rPr lang="en-US" sz="3400" b="1" dirty="0">
                <a:solidFill>
                  <a:srgbClr val="0066FF"/>
                </a:solidFill>
              </a:rPr>
              <a:t>Web Promotion </a:t>
            </a:r>
            <a:r>
              <a:rPr lang="th-TH" sz="3400" b="1" dirty="0">
                <a:solidFill>
                  <a:srgbClr val="0066FF"/>
                </a:solidFill>
              </a:rPr>
              <a:t>เพื่อให้เว็บน่าสนใจ และเป็นที่รู้จักจำนวนมาก</a:t>
            </a:r>
          </a:p>
          <a:p>
            <a:pPr marL="571500" indent="-571500" algn="l">
              <a:spcBef>
                <a:spcPct val="40000"/>
              </a:spcBef>
              <a:buClr>
                <a:srgbClr val="FF0066"/>
              </a:buClr>
              <a:buFont typeface="Wingdings" pitchFamily="2" charset="2"/>
              <a:buChar char="§"/>
            </a:pPr>
            <a:r>
              <a:rPr lang="th-TH" sz="3400" b="1" dirty="0">
                <a:solidFill>
                  <a:srgbClr val="0066FF"/>
                </a:solidFill>
              </a:rPr>
              <a:t>ต้องมีการสร้าง </a:t>
            </a:r>
            <a:r>
              <a:rPr lang="en-US" sz="3400" b="1" dirty="0">
                <a:solidFill>
                  <a:srgbClr val="0066FF"/>
                </a:solidFill>
              </a:rPr>
              <a:t>Brand Awareness </a:t>
            </a:r>
            <a:r>
              <a:rPr lang="th-TH" sz="3400" b="1" dirty="0">
                <a:solidFill>
                  <a:srgbClr val="0066FF"/>
                </a:solidFill>
              </a:rPr>
              <a:t>เพื่อสร้างความเชื่อถือแก่      ผู้บริโภค</a:t>
            </a:r>
            <a:endParaRPr lang="th-TH" sz="3200" b="1" dirty="0">
              <a:solidFill>
                <a:srgbClr val="33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9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9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9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98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DF164-FD59-4DAC-9C5C-711CAACB6404}" type="slidenum">
              <a:rPr lang="en-US"/>
              <a:pPr/>
              <a:t>25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632834" name="Text Box 2050"/>
          <p:cNvSpPr txBox="1">
            <a:spLocks noChangeArrowheads="1"/>
          </p:cNvSpPr>
          <p:nvPr/>
        </p:nvSpPr>
        <p:spPr bwMode="auto">
          <a:xfrm>
            <a:off x="1295400" y="0"/>
            <a:ext cx="8229600" cy="701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sz="40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แนวทางความสำเร็จของ</a:t>
            </a:r>
            <a:r>
              <a:rPr lang="en-US" sz="40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การตลาด</a:t>
            </a:r>
            <a:r>
              <a:rPr lang="th-TH" sz="40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ใน</a:t>
            </a:r>
            <a:r>
              <a:rPr lang="en-US" sz="40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E-Commerce </a:t>
            </a:r>
          </a:p>
        </p:txBody>
      </p:sp>
      <p:sp>
        <p:nvSpPr>
          <p:cNvPr id="632835" name="Text Box 2051"/>
          <p:cNvSpPr txBox="1">
            <a:spLocks noChangeArrowheads="1"/>
          </p:cNvSpPr>
          <p:nvPr/>
        </p:nvSpPr>
        <p:spPr bwMode="auto">
          <a:xfrm>
            <a:off x="381000" y="1371600"/>
            <a:ext cx="8763000" cy="5111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F806F8"/>
              </a:buClr>
              <a:buSzPct val="85000"/>
              <a:buFont typeface="Monotype Sorts" pitchFamily="2" charset="2"/>
              <a:buNone/>
            </a:pPr>
            <a:r>
              <a:rPr lang="en-US" sz="2500" b="1">
                <a:solidFill>
                  <a:srgbClr val="E1FFE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 </a:t>
            </a:r>
          </a:p>
        </p:txBody>
      </p:sp>
      <p:sp>
        <p:nvSpPr>
          <p:cNvPr id="632836" name="Rectangle 2052"/>
          <p:cNvSpPr>
            <a:spLocks noChangeArrowheads="1"/>
          </p:cNvSpPr>
          <p:nvPr/>
        </p:nvSpPr>
        <p:spPr bwMode="auto">
          <a:xfrm>
            <a:off x="609600" y="685800"/>
            <a:ext cx="8305800" cy="57181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76250" indent="-476250" algn="l"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§"/>
            </a:pPr>
            <a:r>
              <a:rPr lang="th-TH" sz="3800" b="1" dirty="0">
                <a:solidFill>
                  <a:srgbClr val="0066FF"/>
                </a:solidFill>
              </a:rPr>
              <a:t>รู้จุดเด่นของสินค้าที่เหนือคู่แข่ง</a:t>
            </a:r>
          </a:p>
          <a:p>
            <a:pPr marL="476250" indent="-476250" algn="l"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§"/>
            </a:pPr>
            <a:r>
              <a:rPr lang="th-TH" sz="3800" b="1" dirty="0">
                <a:solidFill>
                  <a:srgbClr val="0066FF"/>
                </a:solidFill>
              </a:rPr>
              <a:t>กำหนดกลุ่มเป้าหมายชัดเจน (วางตำแหน่งสินค้าชัดเจน)</a:t>
            </a:r>
          </a:p>
          <a:p>
            <a:pPr marL="476250" indent="-476250" algn="l"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§"/>
            </a:pPr>
            <a:r>
              <a:rPr lang="th-TH" sz="3800" b="1" dirty="0">
                <a:solidFill>
                  <a:srgbClr val="0066FF"/>
                </a:solidFill>
              </a:rPr>
              <a:t>รู้พฤติกรรมและความต้องการของผู้บริโภค</a:t>
            </a:r>
          </a:p>
          <a:p>
            <a:pPr marL="476250" indent="-476250" algn="l"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§"/>
            </a:pPr>
            <a:r>
              <a:rPr lang="th-TH" sz="3800" b="1" dirty="0">
                <a:solidFill>
                  <a:srgbClr val="0066FF"/>
                </a:solidFill>
              </a:rPr>
              <a:t>ศึกษาคู่แข่ง</a:t>
            </a:r>
          </a:p>
          <a:p>
            <a:pPr marL="476250" indent="-476250" algn="l"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§"/>
            </a:pPr>
            <a:r>
              <a:rPr lang="th-TH" sz="3800" b="1" dirty="0">
                <a:solidFill>
                  <a:srgbClr val="0066FF"/>
                </a:solidFill>
              </a:rPr>
              <a:t>จัดทำข้อมูลให้ตรงกับกลุ่มเป้าหมายมากที่สุด</a:t>
            </a:r>
          </a:p>
          <a:p>
            <a:pPr marL="476250" indent="-476250" algn="l"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§"/>
            </a:pPr>
            <a:r>
              <a:rPr lang="th-TH" sz="3800" b="1" dirty="0">
                <a:solidFill>
                  <a:srgbClr val="0066FF"/>
                </a:solidFill>
              </a:rPr>
              <a:t>ปรับปรุงรายการสินค้าที่อยู่ในเว็บไซด์ อย่างสม่ำเสมอ</a:t>
            </a:r>
          </a:p>
          <a:p>
            <a:pPr marL="476250" indent="-476250" algn="l"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§"/>
            </a:pPr>
            <a:r>
              <a:rPr lang="th-TH" sz="3800" b="1" dirty="0">
                <a:solidFill>
                  <a:srgbClr val="0066FF"/>
                </a:solidFill>
              </a:rPr>
              <a:t>กำหนดแผนการประชาสัมพันธ์ให้เว็บไซด์เป็นที่รู้จัก</a:t>
            </a:r>
          </a:p>
          <a:p>
            <a:pPr marL="476250" indent="-476250" algn="l"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§"/>
            </a:pPr>
            <a:r>
              <a:rPr lang="th-TH" sz="3800" b="1" dirty="0">
                <a:solidFill>
                  <a:srgbClr val="0066FF"/>
                </a:solidFill>
              </a:rPr>
              <a:t>กำหนดกลยุทธ์ในด้านราคาและการส่งเสริมการขาย ที่ เหมาะสมกับสินค้าที่เสนอขายในเว็บไซด์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2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28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328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328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328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328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328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328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20DC0-18FC-4B45-BE63-53A7CA8E3F54}" type="slidenum">
              <a:rPr lang="en-US"/>
              <a:pPr/>
              <a:t>26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636930" name="Rectangle 2050"/>
          <p:cNvSpPr>
            <a:spLocks noChangeArrowheads="1"/>
          </p:cNvSpPr>
          <p:nvPr>
            <p:ph type="title"/>
          </p:nvPr>
        </p:nvSpPr>
        <p:spPr bwMode="auto">
          <a:xfrm>
            <a:off x="1042988" y="0"/>
            <a:ext cx="73152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800" b="0">
                <a:solidFill>
                  <a:srgbClr val="009900"/>
                </a:solidFill>
              </a:rPr>
              <a:t>การทำตลาด E-Commerce</a:t>
            </a:r>
            <a:endParaRPr lang="en-US"/>
          </a:p>
        </p:txBody>
      </p:sp>
      <p:sp>
        <p:nvSpPr>
          <p:cNvPr id="636931" name="Rectangle 2051"/>
          <p:cNvSpPr>
            <a:spLocks noChangeArrowheads="1"/>
          </p:cNvSpPr>
          <p:nvPr>
            <p:ph type="body" idx="1"/>
          </p:nvPr>
        </p:nvSpPr>
        <p:spPr bwMode="auto">
          <a:xfrm>
            <a:off x="609600" y="762000"/>
            <a:ext cx="8001000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76250" indent="-476250">
              <a:spcBef>
                <a:spcPct val="0"/>
              </a:spcBef>
              <a:buClr>
                <a:srgbClr val="CC6600"/>
              </a:buClr>
              <a:buSzTx/>
              <a:buFont typeface="Wingdings" pitchFamily="2" charset="2"/>
              <a:buChar char="§"/>
            </a:pPr>
            <a:r>
              <a:rPr lang="en-US" sz="3800" dirty="0" err="1"/>
              <a:t>ควรเลือกสินค้าหรือบริการ</a:t>
            </a:r>
            <a:r>
              <a:rPr lang="en-US" sz="3800" dirty="0"/>
              <a:t> </a:t>
            </a:r>
            <a:r>
              <a:rPr lang="en-US" sz="3800" dirty="0" err="1"/>
              <a:t>ที่เสนอขายทางอินเทอร์เน็ตนั้น</a:t>
            </a:r>
            <a:r>
              <a:rPr lang="en-US" sz="3800" dirty="0"/>
              <a:t> </a:t>
            </a:r>
            <a:r>
              <a:rPr lang="en-US" sz="3800" dirty="0" err="1"/>
              <a:t>ว่าเป็นสินค้าหรือบริการที่มีโอกาสขายได้</a:t>
            </a:r>
            <a:r>
              <a:rPr lang="en-US" sz="3800" dirty="0"/>
              <a:t> </a:t>
            </a:r>
            <a:r>
              <a:rPr lang="en-US" sz="3800" dirty="0" err="1"/>
              <a:t>มีจุดเด่นและเอกลักษณ์</a:t>
            </a:r>
            <a:r>
              <a:rPr lang="en-US" sz="3800" dirty="0"/>
              <a:t> (</a:t>
            </a:r>
            <a:r>
              <a:rPr lang="en-US" sz="3800" dirty="0" err="1"/>
              <a:t>ไม่จำเป็นต้องขายของถูก</a:t>
            </a:r>
            <a:r>
              <a:rPr lang="en-US" sz="3800" dirty="0"/>
              <a:t>) </a:t>
            </a:r>
          </a:p>
          <a:p>
            <a:pPr marL="476250" indent="-476250">
              <a:spcBef>
                <a:spcPct val="0"/>
              </a:spcBef>
              <a:buClr>
                <a:srgbClr val="CC6600"/>
              </a:buClr>
              <a:buSzTx/>
              <a:buFont typeface="Wingdings" pitchFamily="2" charset="2"/>
              <a:buChar char="§"/>
            </a:pPr>
            <a:r>
              <a:rPr lang="en-US" sz="3800" dirty="0" err="1"/>
              <a:t>ในเนื้อหาเว็บไซด์ที่เสนอขายสินค้านั้น</a:t>
            </a:r>
            <a:r>
              <a:rPr lang="en-US" sz="3800" dirty="0"/>
              <a:t> </a:t>
            </a:r>
            <a:r>
              <a:rPr lang="en-US" sz="3800" dirty="0" err="1"/>
              <a:t>ควรจะมีรายละเอียดของนโยบายในการรับประกันความพึงพอใจ</a:t>
            </a:r>
            <a:r>
              <a:rPr lang="en-US" sz="3800" dirty="0"/>
              <a:t> </a:t>
            </a:r>
            <a:r>
              <a:rPr lang="en-US" sz="3800" dirty="0" err="1"/>
              <a:t>และนโยบายการรักษาความเป็นส่วนตัว</a:t>
            </a:r>
            <a:r>
              <a:rPr lang="en-US" sz="3800" dirty="0"/>
              <a:t> </a:t>
            </a:r>
            <a:r>
              <a:rPr lang="en-US" sz="3800" dirty="0" err="1"/>
              <a:t>เพื่อให้ลูกค้าเกิดความเชื่อมั่น</a:t>
            </a:r>
            <a:r>
              <a:rPr lang="en-US" sz="3800" dirty="0"/>
              <a:t>   </a:t>
            </a:r>
            <a:r>
              <a:rPr lang="en-US" sz="3800" dirty="0" err="1"/>
              <a:t>ที่จะซื้อสินค้าจากเว็บไซด์นี้</a:t>
            </a:r>
            <a:r>
              <a:rPr lang="en-US" sz="3800" dirty="0"/>
              <a:t> </a:t>
            </a:r>
            <a:r>
              <a:rPr lang="en-US" sz="3800" dirty="0" err="1"/>
              <a:t>และก็มั่นใจที่จะให้</a:t>
            </a:r>
            <a:r>
              <a:rPr lang="en-US" sz="3800" dirty="0"/>
              <a:t> </a:t>
            </a:r>
            <a:r>
              <a:rPr lang="en-US" sz="3800" dirty="0" err="1"/>
              <a:t>ข้อมูลต่างๆลงในเว็บ</a:t>
            </a:r>
            <a:r>
              <a:rPr lang="en-US" sz="3800" dirty="0"/>
              <a:t> </a:t>
            </a:r>
            <a:r>
              <a:rPr lang="en-US" sz="3800" dirty="0" err="1"/>
              <a:t>เพราะเชื่อว่าข้อมูลที่ให้ไปนั้น</a:t>
            </a:r>
            <a:r>
              <a:rPr lang="en-US" sz="3800" dirty="0"/>
              <a:t> </a:t>
            </a:r>
            <a:r>
              <a:rPr lang="en-US" sz="3800" dirty="0" err="1"/>
              <a:t>จะไม่ถูกเผยแพร่หรือดำเนินการใดๆโดยไม่ได้รับอนุญาต</a:t>
            </a:r>
            <a:endParaRPr lang="th-TH" sz="4000" dirty="0">
              <a:solidFill>
                <a:srgbClr val="0066FF"/>
              </a:solidFill>
            </a:endParaRPr>
          </a:p>
        </p:txBody>
      </p:sp>
      <p:sp>
        <p:nvSpPr>
          <p:cNvPr id="636933" name="Rectangle 2053"/>
          <p:cNvSpPr>
            <a:spLocks noChangeArrowheads="1"/>
          </p:cNvSpPr>
          <p:nvPr/>
        </p:nvSpPr>
        <p:spPr bwMode="auto">
          <a:xfrm>
            <a:off x="8077200" y="5867400"/>
            <a:ext cx="749300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 b="1">
                <a:solidFill>
                  <a:srgbClr val="CC6600"/>
                </a:solidFill>
              </a:rPr>
              <a:t>(ต่อ)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6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6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DE659-4A41-4678-8D32-AD2779123843}" type="slidenum">
              <a:rPr lang="en-US"/>
              <a:pPr/>
              <a:t>27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623618" name="Rectangle 1026"/>
          <p:cNvSpPr>
            <a:spLocks noChangeArrowheads="1"/>
          </p:cNvSpPr>
          <p:nvPr>
            <p:ph type="title"/>
          </p:nvPr>
        </p:nvSpPr>
        <p:spPr bwMode="auto">
          <a:xfrm>
            <a:off x="1187450" y="0"/>
            <a:ext cx="73152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800" b="0">
                <a:solidFill>
                  <a:srgbClr val="009900"/>
                </a:solidFill>
              </a:rPr>
              <a:t>การทำตลาด E-Commerce</a:t>
            </a:r>
            <a:endParaRPr lang="en-US"/>
          </a:p>
        </p:txBody>
      </p:sp>
      <p:sp>
        <p:nvSpPr>
          <p:cNvPr id="623619" name="Rectangle 1027"/>
          <p:cNvSpPr>
            <a:spLocks noChangeArrowheads="1"/>
          </p:cNvSpPr>
          <p:nvPr>
            <p:ph type="body" idx="1"/>
          </p:nvPr>
        </p:nvSpPr>
        <p:spPr bwMode="auto">
          <a:xfrm>
            <a:off x="609600" y="914400"/>
            <a:ext cx="8001000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76250" indent="-476250">
              <a:spcBef>
                <a:spcPct val="0"/>
              </a:spcBef>
              <a:buClr>
                <a:srgbClr val="CC6600"/>
              </a:buClr>
              <a:buSzTx/>
              <a:buFont typeface="Wingdings" pitchFamily="2" charset="2"/>
              <a:buChar char="§"/>
            </a:pPr>
            <a:r>
              <a:rPr lang="en-US" sz="3800" dirty="0" err="1"/>
              <a:t>การประชาสัมพันธ์เป็นสิ่งสำคัญที่จะทำให้เว็บไซด์เป็น</a:t>
            </a:r>
            <a:r>
              <a:rPr lang="en-US" sz="3800" dirty="0"/>
              <a:t>   </a:t>
            </a:r>
            <a:r>
              <a:rPr lang="en-US" sz="3800" dirty="0" err="1"/>
              <a:t>ที่รู้จักของลูกค้ากลุ่มเป้าหมาย</a:t>
            </a:r>
            <a:r>
              <a:rPr lang="en-US" sz="3800" dirty="0"/>
              <a:t> </a:t>
            </a:r>
            <a:r>
              <a:rPr lang="en-US" sz="3800" dirty="0" err="1"/>
              <a:t>ทำให้สร้างโอกาสให้ลูกค้า</a:t>
            </a:r>
            <a:r>
              <a:rPr lang="en-US" sz="3800" dirty="0"/>
              <a:t>    </a:t>
            </a:r>
            <a:r>
              <a:rPr lang="en-US" sz="3800" dirty="0" err="1"/>
              <a:t>สนใจสั่งซื้อสินค้า</a:t>
            </a:r>
            <a:r>
              <a:rPr lang="en-US" sz="3800" dirty="0"/>
              <a:t> (</a:t>
            </a:r>
            <a:r>
              <a:rPr lang="en-US" sz="3800" dirty="0" err="1"/>
              <a:t>วิธีการที่ใช้กันมากคือ</a:t>
            </a:r>
            <a:r>
              <a:rPr lang="en-US" sz="3800" dirty="0"/>
              <a:t> </a:t>
            </a:r>
            <a:r>
              <a:rPr lang="en-US" sz="3800" dirty="0" err="1"/>
              <a:t>การลงทะเบียน</a:t>
            </a:r>
            <a:r>
              <a:rPr lang="en-US" sz="3800" dirty="0"/>
              <a:t> Search Engine </a:t>
            </a:r>
            <a:r>
              <a:rPr lang="en-US" sz="3800" dirty="0" err="1"/>
              <a:t>และการโฆษณา</a:t>
            </a:r>
            <a:r>
              <a:rPr lang="en-US" sz="3800" dirty="0"/>
              <a:t> </a:t>
            </a:r>
            <a:r>
              <a:rPr lang="en-US" sz="3800" dirty="0" err="1"/>
              <a:t>ประชาสัมพันธ์</a:t>
            </a:r>
            <a:r>
              <a:rPr lang="en-US" sz="3800" dirty="0"/>
              <a:t> </a:t>
            </a:r>
            <a:r>
              <a:rPr lang="en-US" sz="3800" dirty="0" err="1"/>
              <a:t>เว็บไซด์</a:t>
            </a:r>
            <a:r>
              <a:rPr lang="en-US" sz="3800" dirty="0"/>
              <a:t>)</a:t>
            </a:r>
          </a:p>
          <a:p>
            <a:pPr marL="476250" indent="-476250">
              <a:spcBef>
                <a:spcPct val="0"/>
              </a:spcBef>
              <a:buClr>
                <a:srgbClr val="CC6600"/>
              </a:buClr>
              <a:buSzTx/>
              <a:buFont typeface="Wingdings" pitchFamily="2" charset="2"/>
              <a:buChar char="§"/>
            </a:pPr>
            <a:r>
              <a:rPr lang="en-US" sz="3800" dirty="0" err="1"/>
              <a:t>การจัดทำรูปแบบ</a:t>
            </a:r>
            <a:r>
              <a:rPr lang="en-US" sz="3800" dirty="0"/>
              <a:t> (Lay out) </a:t>
            </a:r>
            <a:r>
              <a:rPr lang="en-US" sz="3800" dirty="0" err="1"/>
              <a:t>และเนื้อหา</a:t>
            </a:r>
            <a:r>
              <a:rPr lang="en-US" sz="3800" dirty="0"/>
              <a:t> (Content) </a:t>
            </a:r>
            <a:r>
              <a:rPr lang="en-US" sz="3800" dirty="0" err="1"/>
              <a:t>ใน</a:t>
            </a:r>
            <a:r>
              <a:rPr lang="en-US" sz="3800" dirty="0"/>
              <a:t> </a:t>
            </a:r>
            <a:r>
              <a:rPr lang="en-US" sz="3800" dirty="0" err="1"/>
              <a:t>เว็บไซด์เป็นสิ่งที่ต้องคำนึงถึง</a:t>
            </a:r>
            <a:r>
              <a:rPr lang="en-US" sz="3800" dirty="0"/>
              <a:t> </a:t>
            </a:r>
            <a:r>
              <a:rPr lang="en-US" sz="3800" dirty="0" err="1"/>
              <a:t>เพราะทำให้เว็บไซด์เป็นที่สนใจของผู้ท่องอินเทอร์เน็ต</a:t>
            </a:r>
            <a:r>
              <a:rPr lang="en-US" sz="3800" dirty="0"/>
              <a:t> </a:t>
            </a:r>
            <a:r>
              <a:rPr lang="en-US" sz="3800" dirty="0" err="1"/>
              <a:t>ซึ่งเป็นการสร้างโอกาสให้การขายสินค้าเพิ่มขึ้น</a:t>
            </a:r>
            <a:r>
              <a:rPr lang="en-US" sz="3800" dirty="0"/>
              <a:t> </a:t>
            </a:r>
            <a:r>
              <a:rPr lang="en-US" sz="3800" dirty="0" err="1"/>
              <a:t>และทำอย่างไรให้ขบวนการในการ</a:t>
            </a:r>
            <a:r>
              <a:rPr lang="en-US" sz="3800" dirty="0"/>
              <a:t>      </a:t>
            </a:r>
            <a:r>
              <a:rPr lang="en-US" sz="3800" dirty="0" err="1"/>
              <a:t>ตัดสินใจซื้อสินค้าของลูกค้าในสั้นที่สุด</a:t>
            </a:r>
            <a:endParaRPr lang="en-US" sz="4000" dirty="0">
              <a:solidFill>
                <a:srgbClr val="0066FF"/>
              </a:solidFill>
            </a:endParaRPr>
          </a:p>
        </p:txBody>
      </p:sp>
      <p:sp>
        <p:nvSpPr>
          <p:cNvPr id="623621" name="Rectangle 1029"/>
          <p:cNvSpPr>
            <a:spLocks noChangeArrowheads="1"/>
          </p:cNvSpPr>
          <p:nvPr/>
        </p:nvSpPr>
        <p:spPr bwMode="auto">
          <a:xfrm>
            <a:off x="8077200" y="5867400"/>
            <a:ext cx="749300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 b="1">
                <a:solidFill>
                  <a:srgbClr val="CC6600"/>
                </a:solidFill>
              </a:rPr>
              <a:t>(ต่อ)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3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3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D8120-9F6C-4917-AA47-AB70A5295EA2}" type="slidenum">
              <a:rPr lang="en-US"/>
              <a:pPr/>
              <a:t>28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624642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1042988" y="0"/>
            <a:ext cx="73152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800" b="0">
                <a:solidFill>
                  <a:srgbClr val="009900"/>
                </a:solidFill>
              </a:rPr>
              <a:t>การทำตลาด E-Commerce(ต่อ)</a:t>
            </a:r>
          </a:p>
        </p:txBody>
      </p:sp>
      <p:sp>
        <p:nvSpPr>
          <p:cNvPr id="62464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533400" y="762000"/>
            <a:ext cx="8001000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76250" indent="-476250">
              <a:buClr>
                <a:srgbClr val="CC6600"/>
              </a:buClr>
              <a:buSzTx/>
              <a:buFont typeface="Wingdings" pitchFamily="2" charset="2"/>
              <a:buChar char="§"/>
            </a:pPr>
            <a:r>
              <a:rPr lang="en-US" sz="4000" dirty="0" err="1"/>
              <a:t>ต้องให้เงื่อนไขการขาย</a:t>
            </a:r>
            <a:r>
              <a:rPr lang="en-US" sz="4000" dirty="0"/>
              <a:t> </a:t>
            </a:r>
            <a:r>
              <a:rPr lang="en-US" sz="4000" dirty="0" err="1"/>
              <a:t>ที่จะทำให้ผู้บริโภคคิดว่า</a:t>
            </a:r>
            <a:r>
              <a:rPr lang="en-US" sz="4000" dirty="0"/>
              <a:t>      </a:t>
            </a:r>
            <a:r>
              <a:rPr lang="en-US" sz="4000" dirty="0" err="1"/>
              <a:t>เมื่อซื้อสินค้าจากเว็บนี้</a:t>
            </a:r>
            <a:r>
              <a:rPr lang="en-US" sz="4000" dirty="0"/>
              <a:t> </a:t>
            </a:r>
            <a:r>
              <a:rPr lang="en-US" sz="4000" dirty="0" err="1"/>
              <a:t>ได้รับข้อเสนอที่ดี</a:t>
            </a:r>
            <a:r>
              <a:rPr lang="en-US" sz="4000" dirty="0"/>
              <a:t> </a:t>
            </a:r>
            <a:r>
              <a:rPr lang="en-US" sz="4000" dirty="0" err="1"/>
              <a:t>เช่น</a:t>
            </a:r>
            <a:r>
              <a:rPr lang="en-US" sz="4000" dirty="0"/>
              <a:t> </a:t>
            </a:r>
            <a:r>
              <a:rPr lang="en-US" sz="4000" dirty="0" err="1"/>
              <a:t>ราคาที่เหมาะสม</a:t>
            </a:r>
            <a:r>
              <a:rPr lang="en-US" sz="4000" dirty="0"/>
              <a:t> </a:t>
            </a:r>
            <a:r>
              <a:rPr lang="en-US" sz="4000" dirty="0" err="1"/>
              <a:t>มีของแถม</a:t>
            </a:r>
            <a:r>
              <a:rPr lang="en-US" sz="4000" dirty="0"/>
              <a:t> </a:t>
            </a:r>
            <a:r>
              <a:rPr lang="en-US" sz="4000" dirty="0" err="1"/>
              <a:t>มีการรับประกันสินค้า</a:t>
            </a:r>
            <a:r>
              <a:rPr lang="en-US" sz="4000" dirty="0"/>
              <a:t> </a:t>
            </a:r>
            <a:r>
              <a:rPr lang="en-US" sz="4000" dirty="0" err="1"/>
              <a:t>ได้รับการบริการที่ดี</a:t>
            </a:r>
            <a:r>
              <a:rPr lang="en-US" sz="4000" dirty="0"/>
              <a:t> </a:t>
            </a:r>
            <a:r>
              <a:rPr lang="en-US" sz="4000" dirty="0" err="1"/>
              <a:t>เป็นต้น</a:t>
            </a:r>
            <a:endParaRPr lang="en-US" sz="4000" dirty="0"/>
          </a:p>
          <a:p>
            <a:pPr marL="476250" indent="-476250">
              <a:buClr>
                <a:srgbClr val="CC6600"/>
              </a:buClr>
              <a:buSzTx/>
              <a:buFont typeface="Wingdings" pitchFamily="2" charset="2"/>
              <a:buChar char="§"/>
            </a:pPr>
            <a:r>
              <a:rPr lang="en-US" sz="4000" dirty="0" err="1"/>
              <a:t>ต้องพัฒนาเว็บไซด์ให้น่าสนใจที่สุด</a:t>
            </a:r>
            <a:r>
              <a:rPr lang="en-US" sz="4000" dirty="0"/>
              <a:t> </a:t>
            </a:r>
            <a:r>
              <a:rPr lang="en-US" sz="4000" dirty="0" err="1"/>
              <a:t>เป็นประโยชน์ที่สุด</a:t>
            </a:r>
            <a:r>
              <a:rPr lang="en-US" sz="4000" dirty="0"/>
              <a:t> </a:t>
            </a:r>
            <a:r>
              <a:rPr lang="en-US" sz="4000" dirty="0" err="1"/>
              <a:t>และตรงกับความต้องการของกลุ่มลูกค้าเป้าหมายมาก</a:t>
            </a:r>
            <a:r>
              <a:rPr lang="en-US" sz="4000" dirty="0"/>
              <a:t> </a:t>
            </a:r>
            <a:r>
              <a:rPr lang="en-US" sz="4000" dirty="0" err="1"/>
              <a:t>ที่สุด</a:t>
            </a:r>
            <a:r>
              <a:rPr lang="en-US" sz="4000" dirty="0"/>
              <a:t> (</a:t>
            </a:r>
            <a:r>
              <a:rPr lang="en-US" sz="4000" dirty="0" err="1"/>
              <a:t>อย่าลืมว่า</a:t>
            </a:r>
            <a:r>
              <a:rPr lang="en-US" sz="4000" dirty="0"/>
              <a:t> </a:t>
            </a:r>
            <a:r>
              <a:rPr lang="en-US" sz="4000" dirty="0" err="1"/>
              <a:t>ลูกค้าจะดูรายละเอียดต่างๆได้จากเว็บเท่านั้น</a:t>
            </a:r>
            <a:r>
              <a:rPr lang="en-US" sz="4000" dirty="0"/>
              <a:t> </a:t>
            </a:r>
            <a:r>
              <a:rPr lang="en-US" sz="4000" dirty="0" err="1"/>
              <a:t>ไม่สามารถสอบถามเพิ่มเติมจากเราโดยตรงได้</a:t>
            </a:r>
            <a:r>
              <a:rPr lang="en-US" sz="4000" dirty="0"/>
              <a:t>)</a:t>
            </a:r>
            <a:endParaRPr lang="th-TH" sz="3600" dirty="0">
              <a:solidFill>
                <a:srgbClr val="0066FF"/>
              </a:solidFill>
            </a:endParaRPr>
          </a:p>
        </p:txBody>
      </p:sp>
      <p:sp>
        <p:nvSpPr>
          <p:cNvPr id="624645" name="Rectangle 5"/>
          <p:cNvSpPr>
            <a:spLocks noChangeArrowheads="1"/>
          </p:cNvSpPr>
          <p:nvPr/>
        </p:nvSpPr>
        <p:spPr bwMode="auto">
          <a:xfrm>
            <a:off x="8153400" y="5943600"/>
            <a:ext cx="749300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 b="1">
                <a:solidFill>
                  <a:srgbClr val="CC6600"/>
                </a:solidFill>
              </a:rPr>
              <a:t>(ต่อ)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4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4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5A488-3DA6-469B-9DCA-EC34FE77E754}" type="slidenum">
              <a:rPr lang="en-US"/>
              <a:pPr/>
              <a:t>29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638978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1042988" y="0"/>
            <a:ext cx="73152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800" b="0">
                <a:solidFill>
                  <a:srgbClr val="009900"/>
                </a:solidFill>
              </a:rPr>
              <a:t>การทำตลาด E-Commerce(ต่อ)</a:t>
            </a:r>
          </a:p>
        </p:txBody>
      </p:sp>
      <p:sp>
        <p:nvSpPr>
          <p:cNvPr id="63897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533400" y="762000"/>
            <a:ext cx="8001000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76250" indent="-476250">
              <a:buClr>
                <a:srgbClr val="CC6600"/>
              </a:buClr>
              <a:buSzTx/>
              <a:buFont typeface="Monotype Sorts" pitchFamily="2" charset="2"/>
              <a:buChar char="4"/>
            </a:pPr>
            <a:r>
              <a:rPr lang="en-US" sz="4000" dirty="0" err="1"/>
              <a:t>ในปัจจุบันนี้</a:t>
            </a:r>
            <a:r>
              <a:rPr lang="en-US" sz="4000" dirty="0"/>
              <a:t> </a:t>
            </a:r>
            <a:r>
              <a:rPr lang="en-US" sz="4000" dirty="0" err="1"/>
              <a:t>ตลาดเป็นของผู้ซื้อ</a:t>
            </a:r>
            <a:r>
              <a:rPr lang="en-US" sz="4000" dirty="0"/>
              <a:t>  </a:t>
            </a:r>
            <a:r>
              <a:rPr lang="en-US" sz="4000" dirty="0" err="1"/>
              <a:t>ดังนั้นการทำตลาด</a:t>
            </a:r>
            <a:r>
              <a:rPr lang="en-US" sz="4000" dirty="0"/>
              <a:t> </a:t>
            </a:r>
            <a:r>
              <a:rPr lang="en-US" sz="4000" dirty="0" err="1"/>
              <a:t>จะต้องเน้นที่</a:t>
            </a:r>
            <a:r>
              <a:rPr lang="en-US" sz="4000" dirty="0"/>
              <a:t> </a:t>
            </a:r>
            <a:r>
              <a:rPr lang="en-US" sz="4000" dirty="0" err="1"/>
              <a:t>ความต้องการของผู้บริโภคเป็นหลัก</a:t>
            </a:r>
            <a:r>
              <a:rPr lang="en-US" sz="4000" dirty="0"/>
              <a:t> </a:t>
            </a:r>
            <a:r>
              <a:rPr lang="en-US" sz="4000" dirty="0" err="1"/>
              <a:t>ซึ่ง</a:t>
            </a:r>
            <a:r>
              <a:rPr lang="en-US" sz="4000" dirty="0"/>
              <a:t> </a:t>
            </a:r>
            <a:r>
              <a:rPr lang="en-US" sz="4000" dirty="0" err="1"/>
              <a:t>ผู้ประกอบการ</a:t>
            </a:r>
            <a:r>
              <a:rPr lang="en-US" sz="4000" dirty="0"/>
              <a:t> SMEs </a:t>
            </a:r>
            <a:r>
              <a:rPr lang="en-US" sz="4000" dirty="0" err="1"/>
              <a:t>ต้องมีกลยุทธ์การตลาดที่เป็นเลิศ</a:t>
            </a:r>
            <a:r>
              <a:rPr lang="en-US" sz="4000" dirty="0"/>
              <a:t> </a:t>
            </a:r>
            <a:r>
              <a:rPr lang="en-US" sz="4000" dirty="0" err="1"/>
              <a:t>โดยจะต้องแสดงให้ลูกค้าเห็นถึงความแตกต่างทั้งในรูปแบบสินค้า</a:t>
            </a:r>
            <a:r>
              <a:rPr lang="en-US" sz="4000" dirty="0"/>
              <a:t>(Product Differentiation) </a:t>
            </a:r>
            <a:r>
              <a:rPr lang="en-US" sz="4000" dirty="0" err="1"/>
              <a:t>และการบริหารที่ดีเมื่อเทียบกับคู่แข่ง</a:t>
            </a:r>
            <a:r>
              <a:rPr lang="en-US" sz="4000" dirty="0"/>
              <a:t> </a:t>
            </a:r>
            <a:r>
              <a:rPr lang="en-US" sz="4000" dirty="0" err="1"/>
              <a:t>โดยมุ่งเน้นความต้องการเฉพาะของลูกค้าแต่ละราย</a:t>
            </a:r>
            <a:r>
              <a:rPr lang="en-US" sz="4000" dirty="0"/>
              <a:t> (Customize)</a:t>
            </a:r>
          </a:p>
        </p:txBody>
      </p:sp>
      <p:sp>
        <p:nvSpPr>
          <p:cNvPr id="638981" name="Rectangle 5"/>
          <p:cNvSpPr>
            <a:spLocks noChangeArrowheads="1"/>
          </p:cNvSpPr>
          <p:nvPr/>
        </p:nvSpPr>
        <p:spPr bwMode="auto">
          <a:xfrm>
            <a:off x="8153400" y="5943600"/>
            <a:ext cx="749300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 b="1">
                <a:solidFill>
                  <a:srgbClr val="CC6600"/>
                </a:solidFill>
              </a:rPr>
              <a:t>(ต่อ)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8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06050-A4F6-41FB-894C-EF9409F41091}" type="slidenum">
              <a:rPr lang="en-US"/>
              <a:pPr/>
              <a:t>3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619522" name="Rectangle 1026"/>
          <p:cNvSpPr>
            <a:spLocks noChangeArrowheads="1"/>
          </p:cNvSpPr>
          <p:nvPr>
            <p:ph type="title"/>
          </p:nvPr>
        </p:nvSpPr>
        <p:spPr bwMode="auto">
          <a:xfrm>
            <a:off x="1219200" y="0"/>
            <a:ext cx="79248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th-TH" sz="4000" b="0">
                <a:solidFill>
                  <a:srgbClr val="009900"/>
                </a:solidFill>
              </a:rPr>
              <a:t>ความแตกต่างระหว่าง</a:t>
            </a:r>
            <a:br>
              <a:rPr lang="th-TH" sz="4000" b="0">
                <a:solidFill>
                  <a:srgbClr val="009900"/>
                </a:solidFill>
              </a:rPr>
            </a:br>
            <a:r>
              <a:rPr lang="th-TH" sz="4000" b="0">
                <a:solidFill>
                  <a:srgbClr val="009900"/>
                </a:solidFill>
              </a:rPr>
              <a:t>การตลาดดั้งเดิมและการตลาดออนไลน์</a:t>
            </a:r>
            <a:endParaRPr lang="th-TH"/>
          </a:p>
        </p:txBody>
      </p:sp>
      <p:sp>
        <p:nvSpPr>
          <p:cNvPr id="619523" name="Rectangle 1027"/>
          <p:cNvSpPr>
            <a:spLocks noChangeArrowheads="1"/>
          </p:cNvSpPr>
          <p:nvPr>
            <p:ph type="body" idx="1"/>
          </p:nvPr>
        </p:nvSpPr>
        <p:spPr bwMode="auto">
          <a:xfrm>
            <a:off x="304800" y="1066800"/>
            <a:ext cx="8839200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5000"/>
              </a:spcBef>
              <a:buClr>
                <a:srgbClr val="FF0066"/>
              </a:buClr>
              <a:buSzPct val="110000"/>
              <a:buFont typeface="Monotype Sorts" pitchFamily="2" charset="2"/>
              <a:buChar char="4"/>
            </a:pPr>
            <a:r>
              <a:rPr lang="en-US" sz="4000" b="0" dirty="0">
                <a:solidFill>
                  <a:schemeClr val="accent1"/>
                </a:solidFill>
              </a:rPr>
              <a:t> </a:t>
            </a:r>
            <a:r>
              <a:rPr lang="en-US" sz="3800" dirty="0" err="1">
                <a:solidFill>
                  <a:srgbClr val="0066FF"/>
                </a:solidFill>
              </a:rPr>
              <a:t>ในหลักการตลาดดั้งเดิม</a:t>
            </a:r>
            <a:r>
              <a:rPr lang="en-US" sz="3800" dirty="0">
                <a:solidFill>
                  <a:srgbClr val="0066FF"/>
                </a:solidFill>
              </a:rPr>
              <a:t> </a:t>
            </a:r>
            <a:r>
              <a:rPr lang="en-US" sz="3800" dirty="0" err="1">
                <a:solidFill>
                  <a:srgbClr val="0066FF"/>
                </a:solidFill>
              </a:rPr>
              <a:t>ได้ใช้องค์ประกอบการตลาด</a:t>
            </a:r>
            <a:r>
              <a:rPr lang="en-US" sz="3800" dirty="0">
                <a:solidFill>
                  <a:srgbClr val="0066FF"/>
                </a:solidFill>
              </a:rPr>
              <a:t>               </a:t>
            </a:r>
            <a:r>
              <a:rPr lang="en-US" sz="3800" dirty="0" err="1">
                <a:solidFill>
                  <a:srgbClr val="0066FF"/>
                </a:solidFill>
              </a:rPr>
              <a:t>ได้แก่</a:t>
            </a:r>
            <a:r>
              <a:rPr lang="en-US" sz="3800" dirty="0">
                <a:solidFill>
                  <a:srgbClr val="0066FF"/>
                </a:solidFill>
              </a:rPr>
              <a:t> Product , Price , Place , Promotion ซึ่งเป็นเครื่องมือสำคัญในการทำให้ประสบความสำเร็จในการทำตลาดของสินค้า </a:t>
            </a:r>
            <a:r>
              <a:rPr lang="en-US" sz="3800" dirty="0" err="1">
                <a:solidFill>
                  <a:srgbClr val="0066FF"/>
                </a:solidFill>
              </a:rPr>
              <a:t>ใดสินค้าหนึ่ง</a:t>
            </a:r>
            <a:endParaRPr lang="en-US" sz="3800" dirty="0">
              <a:solidFill>
                <a:srgbClr val="0066FF"/>
              </a:solidFill>
            </a:endParaRPr>
          </a:p>
          <a:p>
            <a:pPr>
              <a:spcBef>
                <a:spcPct val="5000"/>
              </a:spcBef>
              <a:buClr>
                <a:srgbClr val="FF0066"/>
              </a:buClr>
              <a:buSzPct val="110000"/>
              <a:buFont typeface="Monotype Sorts" pitchFamily="2" charset="2"/>
              <a:buChar char="4"/>
            </a:pPr>
            <a:r>
              <a:rPr lang="en-US" sz="3800" dirty="0">
                <a:solidFill>
                  <a:srgbClr val="0066FF"/>
                </a:solidFill>
              </a:rPr>
              <a:t> </a:t>
            </a:r>
            <a:r>
              <a:rPr lang="en-US" sz="3800" dirty="0" err="1">
                <a:solidFill>
                  <a:srgbClr val="0066FF"/>
                </a:solidFill>
              </a:rPr>
              <a:t>สำหรับการตลาดออนไลน์ไม่ได้แตกต่างจากการตลาดดั้งเดิม</a:t>
            </a:r>
            <a:r>
              <a:rPr lang="en-US" sz="3800" dirty="0">
                <a:solidFill>
                  <a:srgbClr val="0066FF"/>
                </a:solidFill>
              </a:rPr>
              <a:t>  </a:t>
            </a:r>
            <a:r>
              <a:rPr lang="en-US" sz="3800" dirty="0" err="1">
                <a:solidFill>
                  <a:srgbClr val="0066FF"/>
                </a:solidFill>
              </a:rPr>
              <a:t>คือยังคงใช้</a:t>
            </a:r>
            <a:r>
              <a:rPr lang="en-US" sz="3800" dirty="0">
                <a:solidFill>
                  <a:srgbClr val="0066FF"/>
                </a:solidFill>
              </a:rPr>
              <a:t> 4 P </a:t>
            </a:r>
            <a:r>
              <a:rPr lang="en-US" sz="3800" dirty="0" err="1">
                <a:solidFill>
                  <a:srgbClr val="0066FF"/>
                </a:solidFill>
              </a:rPr>
              <a:t>แต่เนื่องจากเทคโนโลยีสารสนเทศและการ</a:t>
            </a:r>
            <a:r>
              <a:rPr lang="en-US" sz="3800" dirty="0">
                <a:solidFill>
                  <a:srgbClr val="0066FF"/>
                </a:solidFill>
              </a:rPr>
              <a:t>         </a:t>
            </a:r>
            <a:r>
              <a:rPr lang="en-US" sz="3800" dirty="0" err="1">
                <a:solidFill>
                  <a:srgbClr val="0066FF"/>
                </a:solidFill>
              </a:rPr>
              <a:t>สื่อสารทางอินเทอร์เน็ต</a:t>
            </a:r>
            <a:r>
              <a:rPr lang="en-US" sz="3800" dirty="0">
                <a:solidFill>
                  <a:srgbClr val="0066FF"/>
                </a:solidFill>
              </a:rPr>
              <a:t> </a:t>
            </a:r>
            <a:r>
              <a:rPr lang="en-US" sz="3800" dirty="0" err="1">
                <a:solidFill>
                  <a:srgbClr val="0066FF"/>
                </a:solidFill>
              </a:rPr>
              <a:t>ทำให้เพิ่มองค์ประกอบการตลาดอีก</a:t>
            </a:r>
            <a:r>
              <a:rPr lang="en-US" sz="3800" dirty="0">
                <a:solidFill>
                  <a:srgbClr val="0066FF"/>
                </a:solidFill>
              </a:rPr>
              <a:t> 2 P    </a:t>
            </a:r>
            <a:r>
              <a:rPr lang="en-US" sz="3800" dirty="0" err="1">
                <a:solidFill>
                  <a:srgbClr val="0066FF"/>
                </a:solidFill>
              </a:rPr>
              <a:t>คือ</a:t>
            </a:r>
            <a:r>
              <a:rPr lang="en-US" sz="3800" dirty="0">
                <a:solidFill>
                  <a:srgbClr val="0066FF"/>
                </a:solidFill>
              </a:rPr>
              <a:t> Personalization </a:t>
            </a:r>
            <a:r>
              <a:rPr lang="en-US" sz="3800" dirty="0" err="1">
                <a:solidFill>
                  <a:srgbClr val="0066FF"/>
                </a:solidFill>
              </a:rPr>
              <a:t>และ</a:t>
            </a:r>
            <a:r>
              <a:rPr lang="en-US" sz="3800" dirty="0">
                <a:solidFill>
                  <a:srgbClr val="0066FF"/>
                </a:solidFill>
              </a:rPr>
              <a:t> Privacy </a:t>
            </a:r>
            <a:r>
              <a:rPr lang="en-US" sz="3800" dirty="0" err="1">
                <a:solidFill>
                  <a:srgbClr val="0066FF"/>
                </a:solidFill>
              </a:rPr>
              <a:t>ซึ่งจะช่วยให้</a:t>
            </a:r>
            <a:r>
              <a:rPr lang="en-US" sz="3800" dirty="0">
                <a:solidFill>
                  <a:srgbClr val="0066FF"/>
                </a:solidFill>
              </a:rPr>
              <a:t> E-Commerce </a:t>
            </a:r>
            <a:r>
              <a:rPr lang="en-US" sz="3800" dirty="0" err="1">
                <a:solidFill>
                  <a:srgbClr val="0066FF"/>
                </a:solidFill>
              </a:rPr>
              <a:t>ประสบความสำเร็จ</a:t>
            </a:r>
            <a:endParaRPr lang="en-US" sz="3800" dirty="0">
              <a:solidFill>
                <a:srgbClr val="9900CC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9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891FB-D1B2-4D30-87CB-4AE9139EA0BC}" type="slidenum">
              <a:rPr lang="en-US"/>
              <a:pPr/>
              <a:t>30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637954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1042988" y="0"/>
            <a:ext cx="73152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800" b="0">
                <a:solidFill>
                  <a:srgbClr val="009900"/>
                </a:solidFill>
              </a:rPr>
              <a:t>การทำตลาด E-Commerce</a:t>
            </a:r>
            <a:endParaRPr lang="en-US"/>
          </a:p>
        </p:txBody>
      </p:sp>
      <p:sp>
        <p:nvSpPr>
          <p:cNvPr id="63795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09600" y="762000"/>
            <a:ext cx="8001000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76250" indent="-476250">
              <a:lnSpc>
                <a:spcPct val="90000"/>
              </a:lnSpc>
              <a:spcBef>
                <a:spcPct val="0"/>
              </a:spcBef>
              <a:buClr>
                <a:srgbClr val="CC6600"/>
              </a:buClr>
              <a:buSzTx/>
              <a:buFont typeface="Monotype Sorts" pitchFamily="2" charset="2"/>
              <a:buChar char="4"/>
            </a:pPr>
            <a:r>
              <a:rPr lang="en-US" sz="3800" dirty="0" err="1"/>
              <a:t>หากมีระบบการชำระเงินออนไลน์</a:t>
            </a:r>
            <a:r>
              <a:rPr lang="en-US" sz="3800" dirty="0"/>
              <a:t>  ก็ต้องมีระบบการรักษาความปลอดภัยด้านการชำระเงินและการส่งข้อมูลบัตรเครดิต </a:t>
            </a:r>
            <a:r>
              <a:rPr lang="en-US" sz="3800" dirty="0" err="1"/>
              <a:t>ผ่านเครือข่ายอินเทอร์เน็ต</a:t>
            </a:r>
            <a:r>
              <a:rPr lang="en-US" sz="3800" dirty="0"/>
              <a:t> </a:t>
            </a:r>
            <a:r>
              <a:rPr lang="en-US" sz="3800" dirty="0" err="1"/>
              <a:t>เพื่อให้ลูกค้ามีความมั่นใจในความปลอดภัย</a:t>
            </a:r>
            <a:r>
              <a:rPr lang="en-US" sz="3800" dirty="0"/>
              <a:t> </a:t>
            </a:r>
            <a:r>
              <a:rPr lang="en-US" sz="3800" dirty="0" err="1"/>
              <a:t>และช่วยให้ตัดสินใจในการสั่งซื้อสินค้ามากขึ้น</a:t>
            </a:r>
            <a:endParaRPr lang="en-US" sz="3800" dirty="0"/>
          </a:p>
          <a:p>
            <a:pPr marL="476250" indent="-476250">
              <a:lnSpc>
                <a:spcPct val="90000"/>
              </a:lnSpc>
              <a:spcBef>
                <a:spcPct val="0"/>
              </a:spcBef>
              <a:buClr>
                <a:srgbClr val="CC6600"/>
              </a:buClr>
              <a:buSzTx/>
              <a:buFont typeface="Monotype Sorts" pitchFamily="2" charset="2"/>
              <a:buChar char="4"/>
            </a:pPr>
            <a:r>
              <a:rPr lang="en-US" sz="3800" dirty="0" err="1"/>
              <a:t>ควรมีระบบการบริหารงานภายใน</a:t>
            </a:r>
            <a:r>
              <a:rPr lang="en-US" sz="3800" dirty="0"/>
              <a:t> (Back Office) </a:t>
            </a:r>
            <a:r>
              <a:rPr lang="en-US" sz="3800" dirty="0" err="1"/>
              <a:t>ที่ดี</a:t>
            </a:r>
            <a:r>
              <a:rPr lang="en-US" sz="3800" dirty="0"/>
              <a:t> </a:t>
            </a:r>
            <a:r>
              <a:rPr lang="en-US" sz="3800" dirty="0" err="1"/>
              <a:t>เพราะเป็นสิ่งสำคัญที่จะช่วยในการดำเนินงานด้าน</a:t>
            </a:r>
            <a:r>
              <a:rPr lang="en-US" sz="3800" dirty="0"/>
              <a:t> E-Commerce </a:t>
            </a:r>
            <a:r>
              <a:rPr lang="en-US" sz="3800" dirty="0" err="1"/>
              <a:t>เป็นไปอย่างมีประสิทธิภาพ</a:t>
            </a:r>
            <a:r>
              <a:rPr lang="en-US" sz="3800" dirty="0"/>
              <a:t>  </a:t>
            </a:r>
            <a:r>
              <a:rPr lang="en-US" sz="3800" dirty="0" err="1"/>
              <a:t>เช่นสามารถตรวจสอบการสั่งซื้อสินค้า</a:t>
            </a:r>
            <a:r>
              <a:rPr lang="en-US" sz="3800" dirty="0"/>
              <a:t> </a:t>
            </a:r>
            <a:r>
              <a:rPr lang="en-US" sz="3800" dirty="0" err="1"/>
              <a:t>หรือบริหารงานในการส่ง</a:t>
            </a:r>
            <a:r>
              <a:rPr lang="en-US" sz="3800" dirty="0"/>
              <a:t>    </a:t>
            </a:r>
            <a:r>
              <a:rPr lang="en-US" sz="3800" dirty="0" err="1"/>
              <a:t>สินค้าให้ลูกค้าได้ตามกำหนด</a:t>
            </a:r>
            <a:r>
              <a:rPr lang="en-US" sz="3800" dirty="0"/>
              <a:t> </a:t>
            </a:r>
            <a:r>
              <a:rPr lang="en-US" sz="3800" dirty="0" err="1"/>
              <a:t>เป็นต้น</a:t>
            </a:r>
            <a:endParaRPr lang="en-US" sz="4000" dirty="0">
              <a:solidFill>
                <a:srgbClr val="0066FF"/>
              </a:solidFill>
            </a:endParaRPr>
          </a:p>
        </p:txBody>
      </p:sp>
      <p:sp>
        <p:nvSpPr>
          <p:cNvPr id="637957" name="Rectangle 5"/>
          <p:cNvSpPr>
            <a:spLocks noChangeArrowheads="1"/>
          </p:cNvSpPr>
          <p:nvPr/>
        </p:nvSpPr>
        <p:spPr bwMode="auto">
          <a:xfrm>
            <a:off x="8359775" y="5867400"/>
            <a:ext cx="184150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3600" b="1">
              <a:solidFill>
                <a:srgbClr val="CC66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7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5004D5-990A-49A8-A7EB-211F2EBAA1C2}" type="slidenum">
              <a:rPr lang="en-US"/>
              <a:pPr/>
              <a:t>31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626690" name="Rectangle 2050"/>
          <p:cNvSpPr>
            <a:spLocks noChangeArrowheads="1"/>
          </p:cNvSpPr>
          <p:nvPr>
            <p:ph type="title"/>
          </p:nvPr>
        </p:nvSpPr>
        <p:spPr bwMode="auto">
          <a:xfrm>
            <a:off x="900113" y="0"/>
            <a:ext cx="73152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800" b="0">
                <a:solidFill>
                  <a:srgbClr val="009900"/>
                </a:solidFill>
              </a:rPr>
              <a:t>กลยุทธ์การพัฒนาเว็บไซด์</a:t>
            </a:r>
            <a:endParaRPr lang="th-TH" sz="4800" b="0">
              <a:solidFill>
                <a:schemeClr val="hlink"/>
              </a:solidFill>
            </a:endParaRPr>
          </a:p>
        </p:txBody>
      </p:sp>
      <p:sp>
        <p:nvSpPr>
          <p:cNvPr id="626691" name="Rectangle 2051"/>
          <p:cNvSpPr>
            <a:spLocks noChangeArrowheads="1"/>
          </p:cNvSpPr>
          <p:nvPr>
            <p:ph type="body" idx="1"/>
          </p:nvPr>
        </p:nvSpPr>
        <p:spPr bwMode="auto">
          <a:xfrm>
            <a:off x="609600" y="1295400"/>
            <a:ext cx="8001000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3300"/>
              </a:buClr>
              <a:buSzPct val="115000"/>
              <a:buFont typeface="Monotype Sorts" pitchFamily="2" charset="2"/>
              <a:buChar char="3"/>
            </a:pPr>
            <a:r>
              <a:rPr lang="en-US" sz="4000" b="0">
                <a:solidFill>
                  <a:schemeClr val="accent1"/>
                </a:solidFill>
              </a:rPr>
              <a:t> </a:t>
            </a:r>
            <a:r>
              <a:rPr lang="en-US" sz="4000" b="0">
                <a:solidFill>
                  <a:srgbClr val="0066FF"/>
                </a:solidFill>
              </a:rPr>
              <a:t>Interactive  ตื่นตัวอยู่เสมอ</a:t>
            </a:r>
          </a:p>
          <a:p>
            <a:pPr>
              <a:buClr>
                <a:srgbClr val="CC3300"/>
              </a:buClr>
              <a:buSzPct val="115000"/>
              <a:buFont typeface="Monotype Sorts" pitchFamily="2" charset="2"/>
              <a:buChar char="3"/>
            </a:pPr>
            <a:r>
              <a:rPr lang="en-US" sz="4000" b="0">
                <a:solidFill>
                  <a:srgbClr val="0066FF"/>
                </a:solidFill>
              </a:rPr>
              <a:t> Informative ข้อมูลที่มีประโยชน์</a:t>
            </a:r>
          </a:p>
          <a:p>
            <a:pPr>
              <a:buClr>
                <a:srgbClr val="CC3300"/>
              </a:buClr>
              <a:buSzPct val="115000"/>
              <a:buFont typeface="Monotype Sorts" pitchFamily="2" charset="2"/>
              <a:buChar char="3"/>
            </a:pPr>
            <a:r>
              <a:rPr lang="en-US" sz="4000" b="0">
                <a:solidFill>
                  <a:srgbClr val="0066FF"/>
                </a:solidFill>
              </a:rPr>
              <a:t> Incorporate มีความรู้สึกร่วม</a:t>
            </a:r>
          </a:p>
          <a:p>
            <a:pPr>
              <a:buClr>
                <a:srgbClr val="CC3300"/>
              </a:buClr>
              <a:buSzPct val="115000"/>
              <a:buFont typeface="Monotype Sorts" pitchFamily="2" charset="2"/>
              <a:buChar char="3"/>
            </a:pPr>
            <a:r>
              <a:rPr lang="en-US" sz="4000" b="0">
                <a:solidFill>
                  <a:srgbClr val="0066FF"/>
                </a:solidFill>
              </a:rPr>
              <a:t> Initiative ริเริ่มสร้างสรรค์ บริการใหม่</a:t>
            </a:r>
          </a:p>
          <a:p>
            <a:pPr>
              <a:buClr>
                <a:srgbClr val="CC3300"/>
              </a:buClr>
              <a:buSzPct val="115000"/>
              <a:buFont typeface="Monotype Sorts" pitchFamily="2" charset="2"/>
              <a:buChar char="3"/>
            </a:pPr>
            <a:r>
              <a:rPr lang="en-US" sz="4000" b="0">
                <a:solidFill>
                  <a:srgbClr val="0066FF"/>
                </a:solidFill>
              </a:rPr>
              <a:t> In-time ข้อมูลทันสมัย ทันเหตุการณ์</a:t>
            </a:r>
            <a:endParaRPr lang="en-US" sz="3600" b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9B1F77-4D24-430D-9918-C7C0808D79FC}" type="slidenum">
              <a:rPr lang="en-US"/>
              <a:pPr/>
              <a:t>32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634882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0" y="0"/>
            <a:ext cx="92964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0">
                <a:solidFill>
                  <a:srgbClr val="009900"/>
                </a:solidFill>
              </a:rPr>
              <a:t>  </a:t>
            </a:r>
            <a:r>
              <a:rPr lang="en-US" sz="3800">
                <a:solidFill>
                  <a:srgbClr val="009900"/>
                </a:solidFill>
              </a:rPr>
              <a:t>ความต่างของเว็บไซด์ E-Commerce ที่สำเร็จและล้มเหลว</a:t>
            </a:r>
            <a:endParaRPr lang="en-US" sz="4800" b="0">
              <a:solidFill>
                <a:schemeClr val="hlink"/>
              </a:solidFill>
            </a:endParaRPr>
          </a:p>
        </p:txBody>
      </p:sp>
      <p:sp>
        <p:nvSpPr>
          <p:cNvPr id="63488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533400" y="762000"/>
            <a:ext cx="40386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3300"/>
              </a:buClr>
              <a:buSzPct val="115000"/>
              <a:buFont typeface="Monotype Sorts" pitchFamily="2" charset="2"/>
              <a:buNone/>
            </a:pPr>
            <a:r>
              <a:rPr lang="en-US" sz="4000" b="0">
                <a:solidFill>
                  <a:schemeClr val="accent1"/>
                </a:solidFill>
              </a:rPr>
              <a:t>   </a:t>
            </a:r>
            <a:r>
              <a:rPr lang="th-TH" sz="3400">
                <a:solidFill>
                  <a:srgbClr val="FF33CC"/>
                </a:solidFill>
              </a:rPr>
              <a:t>เว็บไซด์ที่ประสบความสำเร็จ</a:t>
            </a:r>
            <a:endParaRPr lang="th-TH" sz="3400" b="0">
              <a:solidFill>
                <a:srgbClr val="FF33CC"/>
              </a:solidFill>
            </a:endParaRPr>
          </a:p>
        </p:txBody>
      </p:sp>
      <p:sp>
        <p:nvSpPr>
          <p:cNvPr id="634885" name="Line 5"/>
          <p:cNvSpPr>
            <a:spLocks noChangeShapeType="1"/>
          </p:cNvSpPr>
          <p:nvPr/>
        </p:nvSpPr>
        <p:spPr bwMode="auto">
          <a:xfrm>
            <a:off x="533400" y="838200"/>
            <a:ext cx="8077200" cy="0"/>
          </a:xfrm>
          <a:prstGeom prst="line">
            <a:avLst/>
          </a:prstGeom>
          <a:noFill/>
          <a:ln w="381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886" name="Line 6"/>
          <p:cNvSpPr>
            <a:spLocks noChangeShapeType="1"/>
          </p:cNvSpPr>
          <p:nvPr/>
        </p:nvSpPr>
        <p:spPr bwMode="auto">
          <a:xfrm>
            <a:off x="533400" y="6324600"/>
            <a:ext cx="8077200" cy="0"/>
          </a:xfrm>
          <a:prstGeom prst="line">
            <a:avLst/>
          </a:prstGeom>
          <a:noFill/>
          <a:ln w="381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887" name="Line 7"/>
          <p:cNvSpPr>
            <a:spLocks noChangeShapeType="1"/>
          </p:cNvSpPr>
          <p:nvPr/>
        </p:nvSpPr>
        <p:spPr bwMode="auto">
          <a:xfrm flipH="1" flipV="1">
            <a:off x="533400" y="838200"/>
            <a:ext cx="0" cy="5486400"/>
          </a:xfrm>
          <a:prstGeom prst="line">
            <a:avLst/>
          </a:prstGeom>
          <a:noFill/>
          <a:ln w="381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888" name="Line 8"/>
          <p:cNvSpPr>
            <a:spLocks noChangeShapeType="1"/>
          </p:cNvSpPr>
          <p:nvPr/>
        </p:nvSpPr>
        <p:spPr bwMode="auto">
          <a:xfrm flipH="1" flipV="1">
            <a:off x="8610600" y="838200"/>
            <a:ext cx="0" cy="5486400"/>
          </a:xfrm>
          <a:prstGeom prst="line">
            <a:avLst/>
          </a:prstGeom>
          <a:noFill/>
          <a:ln w="381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889" name="Line 9"/>
          <p:cNvSpPr>
            <a:spLocks noChangeShapeType="1"/>
          </p:cNvSpPr>
          <p:nvPr/>
        </p:nvSpPr>
        <p:spPr bwMode="auto">
          <a:xfrm>
            <a:off x="533400" y="1371600"/>
            <a:ext cx="8077200" cy="0"/>
          </a:xfrm>
          <a:prstGeom prst="line">
            <a:avLst/>
          </a:prstGeom>
          <a:noFill/>
          <a:ln w="381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890" name="Line 10"/>
          <p:cNvSpPr>
            <a:spLocks noChangeShapeType="1"/>
          </p:cNvSpPr>
          <p:nvPr/>
        </p:nvSpPr>
        <p:spPr bwMode="auto">
          <a:xfrm flipH="1" flipV="1">
            <a:off x="4572000" y="838200"/>
            <a:ext cx="0" cy="5486400"/>
          </a:xfrm>
          <a:prstGeom prst="line">
            <a:avLst/>
          </a:prstGeom>
          <a:noFill/>
          <a:ln w="381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891" name="Rectangle 11"/>
          <p:cNvSpPr>
            <a:spLocks noChangeArrowheads="1"/>
          </p:cNvSpPr>
          <p:nvPr/>
        </p:nvSpPr>
        <p:spPr bwMode="auto">
          <a:xfrm>
            <a:off x="5303838" y="790575"/>
            <a:ext cx="2252662" cy="6096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400" b="1">
                <a:solidFill>
                  <a:srgbClr val="FF33CC"/>
                </a:solidFill>
              </a:rPr>
              <a:t>เว็บไซด์ที่ล้มเหลว</a:t>
            </a:r>
            <a:endParaRPr lang="th-TH" sz="3000" b="1">
              <a:solidFill>
                <a:srgbClr val="FF33CC"/>
              </a:solidFill>
            </a:endParaRPr>
          </a:p>
        </p:txBody>
      </p:sp>
      <p:sp>
        <p:nvSpPr>
          <p:cNvPr id="634892" name="Text Box 12"/>
          <p:cNvSpPr txBox="1">
            <a:spLocks noChangeArrowheads="1"/>
          </p:cNvSpPr>
          <p:nvPr/>
        </p:nvSpPr>
        <p:spPr bwMode="auto">
          <a:xfrm>
            <a:off x="685800" y="1524000"/>
            <a:ext cx="3581400" cy="44783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90500" indent="-190500" algn="l"/>
            <a:r>
              <a:rPr lang="th-TH" sz="3200" b="1">
                <a:solidFill>
                  <a:srgbClr val="0066FF"/>
                </a:solidFill>
              </a:rPr>
              <a:t>1.รู้ว่าลูกค้าของตนอยู่ไหน</a:t>
            </a:r>
          </a:p>
          <a:p>
            <a:pPr marL="190500" indent="-190500" algn="l"/>
            <a:r>
              <a:rPr lang="th-TH" sz="3200" b="1">
                <a:solidFill>
                  <a:srgbClr val="0066FF"/>
                </a:solidFill>
              </a:rPr>
              <a:t>2.เริ่มต้น อย่างค่อยเป็นค่อยไปลงทุนน้อยก่อน</a:t>
            </a:r>
          </a:p>
          <a:p>
            <a:pPr marL="190500" indent="-190500" algn="l"/>
            <a:r>
              <a:rPr lang="th-TH" sz="3200" b="1">
                <a:solidFill>
                  <a:srgbClr val="0066FF"/>
                </a:solidFill>
              </a:rPr>
              <a:t>3.ปรับปรุงเว็บตามความต้องการของลูกค้า</a:t>
            </a:r>
          </a:p>
          <a:p>
            <a:pPr marL="190500" indent="-190500" algn="l"/>
            <a:r>
              <a:rPr lang="th-TH" sz="3200" b="1">
                <a:solidFill>
                  <a:srgbClr val="0066FF"/>
                </a:solidFill>
              </a:rPr>
              <a:t>4.ผู้บริหารมีประสบการณ์ในธุรกิจยาวนาน</a:t>
            </a:r>
          </a:p>
          <a:p>
            <a:pPr marL="190500" indent="-190500" algn="l"/>
            <a:r>
              <a:rPr lang="th-TH" sz="3200" b="1">
                <a:solidFill>
                  <a:srgbClr val="0066FF"/>
                </a:solidFill>
              </a:rPr>
              <a:t>5.ทำตลาดแบบเฉพาะเจาะจง ไม่ทำแบบกว้างเกินไป</a:t>
            </a:r>
          </a:p>
        </p:txBody>
      </p:sp>
      <p:sp>
        <p:nvSpPr>
          <p:cNvPr id="634893" name="Rectangle 13"/>
          <p:cNvSpPr>
            <a:spLocks noChangeArrowheads="1"/>
          </p:cNvSpPr>
          <p:nvPr/>
        </p:nvSpPr>
        <p:spPr bwMode="auto">
          <a:xfrm>
            <a:off x="4572000" y="1524000"/>
            <a:ext cx="3886200" cy="44783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90500" indent="-190500" algn="l"/>
            <a:r>
              <a:rPr lang="th-TH" sz="3200" b="1">
                <a:solidFill>
                  <a:srgbClr val="0066FF"/>
                </a:solidFill>
              </a:rPr>
              <a:t>1.ทำเพราะว่าอยากทำ ,ตามกระแส</a:t>
            </a:r>
          </a:p>
          <a:p>
            <a:pPr marL="190500" indent="-190500" algn="l"/>
            <a:r>
              <a:rPr lang="th-TH" sz="3200" b="1">
                <a:solidFill>
                  <a:srgbClr val="0066FF"/>
                </a:solidFill>
              </a:rPr>
              <a:t>2.ลงทุนมากทุ่มโฆษณาเพื่อให้คนเข้ามาดูมากๆแต่ไม่มีใครซื้อของ</a:t>
            </a:r>
          </a:p>
          <a:p>
            <a:pPr marL="190500" indent="-190500" algn="l"/>
            <a:r>
              <a:rPr lang="th-TH" sz="3200" b="1">
                <a:solidFill>
                  <a:srgbClr val="0066FF"/>
                </a:solidFill>
              </a:rPr>
              <a:t>3.ไม่ปรับปรุงเว็บตามความต้องการของลูกค้า</a:t>
            </a:r>
          </a:p>
          <a:p>
            <a:pPr marL="190500" indent="-190500" algn="l"/>
            <a:r>
              <a:rPr lang="th-TH" sz="3200" b="1">
                <a:solidFill>
                  <a:srgbClr val="0066FF"/>
                </a:solidFill>
              </a:rPr>
              <a:t>4.ผู้บริหารไม่มีประสบการณ์ในธุรกิจ (เป็นคนหนุ่มไฟแรง)</a:t>
            </a:r>
          </a:p>
          <a:p>
            <a:pPr marL="190500" indent="-190500" algn="l"/>
            <a:r>
              <a:rPr lang="th-TH" sz="3200" b="1">
                <a:solidFill>
                  <a:srgbClr val="0066FF"/>
                </a:solidFill>
              </a:rPr>
              <a:t>5.ทำตลาดกว้าง พยายามตอบสนองทุกสิ่งให้ทุกคน</a:t>
            </a:r>
          </a:p>
        </p:txBody>
      </p:sp>
      <p:sp>
        <p:nvSpPr>
          <p:cNvPr id="634894" name="Rectangle 14"/>
          <p:cNvSpPr>
            <a:spLocks noChangeArrowheads="1"/>
          </p:cNvSpPr>
          <p:nvPr/>
        </p:nvSpPr>
        <p:spPr bwMode="auto">
          <a:xfrm>
            <a:off x="8394700" y="6216650"/>
            <a:ext cx="749300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sz="3600" b="1">
                <a:solidFill>
                  <a:srgbClr val="CC6600"/>
                </a:solidFill>
              </a:rPr>
              <a:t>(ต่อ)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0DE97-8E1A-461F-82E5-EF7F3C2A2DEA}" type="slidenum">
              <a:rPr lang="en-US"/>
              <a:pPr/>
              <a:t>33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635906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0" y="0"/>
            <a:ext cx="92964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0">
                <a:solidFill>
                  <a:srgbClr val="009900"/>
                </a:solidFill>
              </a:rPr>
              <a:t>  </a:t>
            </a:r>
            <a:r>
              <a:rPr lang="en-US" sz="3800">
                <a:solidFill>
                  <a:srgbClr val="009900"/>
                </a:solidFill>
              </a:rPr>
              <a:t>ความต่างของเว็บไซด์ E-Commerce ที่สำเร็จและล้มเหลว</a:t>
            </a:r>
            <a:endParaRPr lang="en-US" sz="4800" b="0">
              <a:solidFill>
                <a:schemeClr val="hlink"/>
              </a:solidFill>
            </a:endParaRPr>
          </a:p>
        </p:txBody>
      </p:sp>
      <p:sp>
        <p:nvSpPr>
          <p:cNvPr id="63590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533400" y="762000"/>
            <a:ext cx="40386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3300"/>
              </a:buClr>
              <a:buSzPct val="115000"/>
              <a:buFont typeface="Monotype Sorts" pitchFamily="2" charset="2"/>
              <a:buNone/>
            </a:pPr>
            <a:r>
              <a:rPr lang="en-US" sz="4000" b="0">
                <a:solidFill>
                  <a:schemeClr val="accent1"/>
                </a:solidFill>
              </a:rPr>
              <a:t>   </a:t>
            </a:r>
            <a:r>
              <a:rPr lang="th-TH" sz="3400">
                <a:solidFill>
                  <a:srgbClr val="FF33CC"/>
                </a:solidFill>
              </a:rPr>
              <a:t>เว็บไซด์ที่ประสบความสำเร็จ</a:t>
            </a:r>
            <a:endParaRPr lang="th-TH" sz="3400" b="0">
              <a:solidFill>
                <a:srgbClr val="FF33CC"/>
              </a:solidFill>
            </a:endParaRPr>
          </a:p>
        </p:txBody>
      </p:sp>
      <p:sp>
        <p:nvSpPr>
          <p:cNvPr id="635909" name="Line 5"/>
          <p:cNvSpPr>
            <a:spLocks noChangeShapeType="1"/>
          </p:cNvSpPr>
          <p:nvPr/>
        </p:nvSpPr>
        <p:spPr bwMode="auto">
          <a:xfrm>
            <a:off x="533400" y="838200"/>
            <a:ext cx="8077200" cy="0"/>
          </a:xfrm>
          <a:prstGeom prst="line">
            <a:avLst/>
          </a:prstGeom>
          <a:noFill/>
          <a:ln w="381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910" name="Line 6"/>
          <p:cNvSpPr>
            <a:spLocks noChangeShapeType="1"/>
          </p:cNvSpPr>
          <p:nvPr/>
        </p:nvSpPr>
        <p:spPr bwMode="auto">
          <a:xfrm>
            <a:off x="533400" y="6324600"/>
            <a:ext cx="8077200" cy="0"/>
          </a:xfrm>
          <a:prstGeom prst="line">
            <a:avLst/>
          </a:prstGeom>
          <a:noFill/>
          <a:ln w="381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911" name="Line 7"/>
          <p:cNvSpPr>
            <a:spLocks noChangeShapeType="1"/>
          </p:cNvSpPr>
          <p:nvPr/>
        </p:nvSpPr>
        <p:spPr bwMode="auto">
          <a:xfrm flipH="1" flipV="1">
            <a:off x="533400" y="838200"/>
            <a:ext cx="0" cy="5486400"/>
          </a:xfrm>
          <a:prstGeom prst="line">
            <a:avLst/>
          </a:prstGeom>
          <a:noFill/>
          <a:ln w="381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912" name="Line 8"/>
          <p:cNvSpPr>
            <a:spLocks noChangeShapeType="1"/>
          </p:cNvSpPr>
          <p:nvPr/>
        </p:nvSpPr>
        <p:spPr bwMode="auto">
          <a:xfrm flipH="1" flipV="1">
            <a:off x="8610600" y="838200"/>
            <a:ext cx="0" cy="5486400"/>
          </a:xfrm>
          <a:prstGeom prst="line">
            <a:avLst/>
          </a:prstGeom>
          <a:noFill/>
          <a:ln w="381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913" name="Line 9"/>
          <p:cNvSpPr>
            <a:spLocks noChangeShapeType="1"/>
          </p:cNvSpPr>
          <p:nvPr/>
        </p:nvSpPr>
        <p:spPr bwMode="auto">
          <a:xfrm>
            <a:off x="533400" y="1371600"/>
            <a:ext cx="8077200" cy="0"/>
          </a:xfrm>
          <a:prstGeom prst="line">
            <a:avLst/>
          </a:prstGeom>
          <a:noFill/>
          <a:ln w="381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914" name="Line 10"/>
          <p:cNvSpPr>
            <a:spLocks noChangeShapeType="1"/>
          </p:cNvSpPr>
          <p:nvPr/>
        </p:nvSpPr>
        <p:spPr bwMode="auto">
          <a:xfrm flipH="1" flipV="1">
            <a:off x="4572000" y="838200"/>
            <a:ext cx="0" cy="5486400"/>
          </a:xfrm>
          <a:prstGeom prst="line">
            <a:avLst/>
          </a:prstGeom>
          <a:noFill/>
          <a:ln w="381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915" name="Rectangle 11"/>
          <p:cNvSpPr>
            <a:spLocks noChangeArrowheads="1"/>
          </p:cNvSpPr>
          <p:nvPr/>
        </p:nvSpPr>
        <p:spPr bwMode="auto">
          <a:xfrm>
            <a:off x="5303838" y="790575"/>
            <a:ext cx="2252662" cy="6096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400" b="1">
                <a:solidFill>
                  <a:srgbClr val="FF33CC"/>
                </a:solidFill>
              </a:rPr>
              <a:t>เว็บไซด์ที่ล้มเหลว</a:t>
            </a:r>
            <a:endParaRPr lang="th-TH" sz="3000" b="1">
              <a:solidFill>
                <a:srgbClr val="FF33CC"/>
              </a:solidFill>
            </a:endParaRPr>
          </a:p>
        </p:txBody>
      </p:sp>
      <p:sp>
        <p:nvSpPr>
          <p:cNvPr id="635916" name="Text Box 12"/>
          <p:cNvSpPr txBox="1">
            <a:spLocks noChangeArrowheads="1"/>
          </p:cNvSpPr>
          <p:nvPr/>
        </p:nvSpPr>
        <p:spPr bwMode="auto">
          <a:xfrm>
            <a:off x="685800" y="1524000"/>
            <a:ext cx="3886200" cy="44783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90500" indent="-190500" algn="l"/>
            <a:r>
              <a:rPr lang="th-TH" sz="3200" b="1">
                <a:solidFill>
                  <a:srgbClr val="0066FF"/>
                </a:solidFill>
              </a:rPr>
              <a:t>6.ตอบสนองลูกค้ารวดเร็ว และ  ซื่อสัตย์ต่อลูกค้า</a:t>
            </a:r>
          </a:p>
          <a:p>
            <a:pPr marL="190500" indent="-190500" algn="l"/>
            <a:r>
              <a:rPr lang="th-TH" sz="3200" b="1">
                <a:solidFill>
                  <a:srgbClr val="0066FF"/>
                </a:solidFill>
              </a:rPr>
              <a:t>7.ไม่มีคู่แข่ง เพราะทำได้ยาก   (เช่นมีสินค้าที่มีเอกลักษณ์)</a:t>
            </a:r>
          </a:p>
          <a:p>
            <a:pPr marL="190500" indent="-190500" algn="l"/>
            <a:r>
              <a:rPr lang="th-TH" sz="3200" b="1">
                <a:solidFill>
                  <a:srgbClr val="0066FF"/>
                </a:solidFill>
              </a:rPr>
              <a:t>8.สินค้ามีตัวตนชัดเจน เข้าใจง่าย</a:t>
            </a:r>
          </a:p>
          <a:p>
            <a:pPr marL="190500" indent="-190500" algn="l"/>
            <a:r>
              <a:rPr lang="th-TH" sz="3200" b="1">
                <a:solidFill>
                  <a:srgbClr val="0066FF"/>
                </a:solidFill>
              </a:rPr>
              <a:t>9. ใช้บุคลากรไม่มาก และเงินเดือนไม่สูงเกินไป</a:t>
            </a:r>
          </a:p>
          <a:p>
            <a:pPr marL="190500" indent="-190500" algn="l"/>
            <a:r>
              <a:rPr lang="th-TH" sz="3200" b="1">
                <a:solidFill>
                  <a:srgbClr val="0066FF"/>
                </a:solidFill>
              </a:rPr>
              <a:t>10.มีความคิดสร้างสรรค์ใหม่ๆ    ในการส่งเสริมการขาย</a:t>
            </a:r>
          </a:p>
        </p:txBody>
      </p:sp>
      <p:sp>
        <p:nvSpPr>
          <p:cNvPr id="635917" name="Rectangle 13"/>
          <p:cNvSpPr>
            <a:spLocks noChangeArrowheads="1"/>
          </p:cNvSpPr>
          <p:nvPr/>
        </p:nvSpPr>
        <p:spPr bwMode="auto">
          <a:xfrm>
            <a:off x="4572000" y="1524000"/>
            <a:ext cx="3886200" cy="44783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90500" indent="-190500" algn="l"/>
            <a:r>
              <a:rPr lang="th-TH" sz="3200" b="1">
                <a:solidFill>
                  <a:srgbClr val="0066FF"/>
                </a:solidFill>
              </a:rPr>
              <a:t>6.ไม่ตอบสนองลูกค้า ตามที่ลูกค้าคาดหวัง</a:t>
            </a:r>
          </a:p>
          <a:p>
            <a:pPr marL="190500" indent="-190500" algn="l"/>
            <a:r>
              <a:rPr lang="th-TH" sz="3200" b="1">
                <a:solidFill>
                  <a:srgbClr val="0066FF"/>
                </a:solidFill>
              </a:rPr>
              <a:t>7.มีคู่แข่งมาก เพราะทำง่าย (เช่นเป็นสินค้าทั่วไป)</a:t>
            </a:r>
          </a:p>
          <a:p>
            <a:pPr marL="190500" indent="-190500" algn="l"/>
            <a:r>
              <a:rPr lang="th-TH" sz="3200" b="1">
                <a:solidFill>
                  <a:srgbClr val="0066FF"/>
                </a:solidFill>
              </a:rPr>
              <a:t>8.สินค้าไม่ชัดเจน</a:t>
            </a:r>
          </a:p>
          <a:p>
            <a:pPr marL="190500" indent="-190500" algn="l"/>
            <a:r>
              <a:rPr lang="th-TH" sz="3200" b="1">
                <a:solidFill>
                  <a:srgbClr val="0066FF"/>
                </a:solidFill>
              </a:rPr>
              <a:t>9.ใช้บุคลากรมาก เงินเดือนสูง  เกินไป</a:t>
            </a:r>
          </a:p>
          <a:p>
            <a:pPr marL="190500" indent="-190500" algn="l"/>
            <a:r>
              <a:rPr lang="th-TH" sz="3200" b="1">
                <a:solidFill>
                  <a:srgbClr val="0066FF"/>
                </a:solidFill>
              </a:rPr>
              <a:t>10.ใช้วิธีการส่งเสริมการขายแบบเดิมๆ ที่ใช้กันทั่วไป</a:t>
            </a:r>
          </a:p>
        </p:txBody>
      </p:sp>
      <p:sp>
        <p:nvSpPr>
          <p:cNvPr id="635918" name="Rectangle 14"/>
          <p:cNvSpPr>
            <a:spLocks noChangeArrowheads="1"/>
          </p:cNvSpPr>
          <p:nvPr/>
        </p:nvSpPr>
        <p:spPr bwMode="auto">
          <a:xfrm>
            <a:off x="8394700" y="6216650"/>
            <a:ext cx="749300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 b="1">
                <a:solidFill>
                  <a:srgbClr val="CC6600"/>
                </a:solidFill>
              </a:rPr>
              <a:t>(ต่อ)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0B4FCF-C491-4EF7-BD12-7A14F09B587C}" type="slidenum">
              <a:rPr lang="en-US"/>
              <a:pPr/>
              <a:t>34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590850" name="Text Box 2"/>
          <p:cNvSpPr txBox="1">
            <a:spLocks noChangeArrowheads="1"/>
          </p:cNvSpPr>
          <p:nvPr/>
        </p:nvSpPr>
        <p:spPr bwMode="auto">
          <a:xfrm>
            <a:off x="1676400" y="0"/>
            <a:ext cx="6716713" cy="12509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5000"/>
              </a:lnSpc>
            </a:pPr>
            <a:r>
              <a:rPr lang="th-TH" sz="40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      </a:t>
            </a:r>
            <a:r>
              <a:rPr lang="th-TH" sz="40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เหตุผลที่ </a:t>
            </a:r>
            <a:r>
              <a:rPr lang="en-US" sz="40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SMEs</a:t>
            </a:r>
            <a:r>
              <a:rPr lang="th-TH" sz="40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 ไทย</a:t>
            </a:r>
          </a:p>
          <a:p>
            <a:pPr>
              <a:lnSpc>
                <a:spcPct val="95000"/>
              </a:lnSpc>
            </a:pPr>
            <a:r>
              <a:rPr lang="th-TH" sz="40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ไม่ประสบความสำเร็จใน </a:t>
            </a:r>
            <a:r>
              <a:rPr lang="en-US" sz="40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E-Commerce</a:t>
            </a:r>
            <a:endParaRPr lang="en-US" sz="4400" b="1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EucrosiaUPC" pitchFamily="18" charset="-34"/>
            </a:endParaRPr>
          </a:p>
        </p:txBody>
      </p:sp>
      <p:sp>
        <p:nvSpPr>
          <p:cNvPr id="590851" name="Text Box 3"/>
          <p:cNvSpPr txBox="1">
            <a:spLocks noChangeArrowheads="1"/>
          </p:cNvSpPr>
          <p:nvPr/>
        </p:nvSpPr>
        <p:spPr bwMode="auto">
          <a:xfrm>
            <a:off x="55563" y="3200400"/>
            <a:ext cx="50165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    </a:t>
            </a:r>
          </a:p>
        </p:txBody>
      </p:sp>
      <p:sp>
        <p:nvSpPr>
          <p:cNvPr id="590852" name="Rectangle 4"/>
          <p:cNvSpPr>
            <a:spLocks noChangeArrowheads="1"/>
          </p:cNvSpPr>
          <p:nvPr/>
        </p:nvSpPr>
        <p:spPr bwMode="auto">
          <a:xfrm>
            <a:off x="838200" y="1066800"/>
            <a:ext cx="8001000" cy="61309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71500" indent="-571500" algn="l">
              <a:spcBef>
                <a:spcPct val="15000"/>
              </a:spcBef>
              <a:buClr>
                <a:srgbClr val="FF99FF"/>
              </a:buClr>
              <a:buFont typeface="Monotype Sorts" pitchFamily="2" charset="2"/>
              <a:buChar char="X"/>
            </a:pPr>
            <a:r>
              <a:rPr lang="th-TH" sz="4000" b="1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ไม่มีความเข้าใจอย่างถ่องแท้ใน </a:t>
            </a:r>
            <a:r>
              <a:rPr lang="en-US" sz="4000" b="1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E-Commerce</a:t>
            </a:r>
          </a:p>
          <a:p>
            <a:pPr marL="571500" indent="-571500" algn="l">
              <a:spcBef>
                <a:spcPct val="15000"/>
              </a:spcBef>
              <a:buClr>
                <a:srgbClr val="FF99FF"/>
              </a:buClr>
              <a:buFont typeface="Monotype Sorts" pitchFamily="2" charset="2"/>
              <a:buChar char="X"/>
            </a:pPr>
            <a:r>
              <a:rPr lang="en-US" sz="4000" b="1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มีความ</a:t>
            </a:r>
            <a:r>
              <a:rPr lang="th-TH" sz="4000" b="1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คาดหวังว่าจะขายสินค้าได้มากเกินไป (ใจร้อน)</a:t>
            </a:r>
          </a:p>
          <a:p>
            <a:pPr marL="571500" indent="-571500" algn="l">
              <a:spcBef>
                <a:spcPct val="15000"/>
              </a:spcBef>
              <a:buClr>
                <a:srgbClr val="FF99FF"/>
              </a:buClr>
              <a:buFont typeface="Monotype Sorts" pitchFamily="2" charset="2"/>
              <a:buChar char="X"/>
            </a:pPr>
            <a:r>
              <a:rPr lang="th-TH" sz="4000" b="1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มีความรู้ภาษาอังกฤษน้อย </a:t>
            </a:r>
          </a:p>
          <a:p>
            <a:pPr marL="571500" indent="-571500" algn="l">
              <a:spcBef>
                <a:spcPct val="15000"/>
              </a:spcBef>
              <a:buClr>
                <a:srgbClr val="FF99FF"/>
              </a:buClr>
              <a:buFont typeface="Monotype Sorts" pitchFamily="2" charset="2"/>
              <a:buChar char="X"/>
            </a:pPr>
            <a:r>
              <a:rPr lang="th-TH" sz="4000" b="1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ปัจจัยที่เกี่ยวข้องไม่เอื้อประโยชน์อย่างเต็มที่ เช่น กฎหมาย ระบบการชำระเงิน เป็นต้น</a:t>
            </a:r>
          </a:p>
          <a:p>
            <a:pPr marL="571500" indent="-571500" algn="l">
              <a:spcBef>
                <a:spcPct val="15000"/>
              </a:spcBef>
              <a:buClr>
                <a:srgbClr val="FF99FF"/>
              </a:buClr>
              <a:buFont typeface="Monotype Sorts" pitchFamily="2" charset="2"/>
              <a:buChar char="X"/>
            </a:pPr>
            <a:r>
              <a:rPr lang="th-TH" sz="4000" b="1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มีสินค้าบางประเภทเท่านั้นที่สามารถขายได้</a:t>
            </a:r>
          </a:p>
          <a:p>
            <a:pPr marL="571500" indent="-571500" algn="l">
              <a:spcBef>
                <a:spcPct val="15000"/>
              </a:spcBef>
              <a:buClr>
                <a:srgbClr val="FF99FF"/>
              </a:buClr>
              <a:buFont typeface="Monotype Sorts" pitchFamily="2" charset="2"/>
              <a:buChar char="X"/>
            </a:pPr>
            <a:r>
              <a:rPr lang="th-TH" sz="4000" b="1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ไม่มีความรู้ในด้านการวางแผนการตลาด </a:t>
            </a:r>
            <a:r>
              <a:rPr lang="en-US" sz="4000" b="1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(Web Marketing) </a:t>
            </a:r>
            <a:r>
              <a:rPr lang="th-TH" sz="4000" b="1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ทำให้ไม่มีคนรู้จักเว็บ</a:t>
            </a:r>
          </a:p>
          <a:p>
            <a:pPr marL="571500" indent="-571500" algn="l">
              <a:spcBef>
                <a:spcPct val="15000"/>
              </a:spcBef>
              <a:buClr>
                <a:srgbClr val="FF99FF"/>
              </a:buClr>
              <a:buFont typeface="Monotype Sorts" pitchFamily="2" charset="2"/>
              <a:buChar char="X"/>
            </a:pPr>
            <a:endParaRPr lang="th-TH" sz="4000" b="1">
              <a:solidFill>
                <a:srgbClr val="0066FF"/>
              </a:solidFill>
              <a:latin typeface="CordiaUPC" pitchFamily="34" charset="-34"/>
              <a:cs typeface="Angsana New" pitchFamily="18" charset="-34"/>
            </a:endParaRPr>
          </a:p>
        </p:txBody>
      </p:sp>
      <p:sp>
        <p:nvSpPr>
          <p:cNvPr id="590854" name="Rectangle 6"/>
          <p:cNvSpPr>
            <a:spLocks noChangeArrowheads="1"/>
          </p:cNvSpPr>
          <p:nvPr/>
        </p:nvSpPr>
        <p:spPr bwMode="auto">
          <a:xfrm>
            <a:off x="8077200" y="5867400"/>
            <a:ext cx="749300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 b="1">
                <a:solidFill>
                  <a:srgbClr val="CC6600"/>
                </a:solidFill>
              </a:rPr>
              <a:t>(ต่อ)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0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0851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5879A-86BD-45E8-818F-B155B425611F}" type="slidenum">
              <a:rPr lang="en-US"/>
              <a:pPr/>
              <a:t>35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591874" name="Text Box 2050"/>
          <p:cNvSpPr txBox="1">
            <a:spLocks noChangeArrowheads="1"/>
          </p:cNvSpPr>
          <p:nvPr/>
        </p:nvSpPr>
        <p:spPr bwMode="auto">
          <a:xfrm>
            <a:off x="1512888" y="0"/>
            <a:ext cx="5740400" cy="1281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0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      </a:t>
            </a:r>
            <a:r>
              <a:rPr lang="th-TH" sz="40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เหตุผลที่ </a:t>
            </a:r>
            <a:r>
              <a:rPr lang="en-US" sz="40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SMEs</a:t>
            </a:r>
            <a:r>
              <a:rPr lang="th-TH" sz="40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 ไทย</a:t>
            </a:r>
          </a:p>
          <a:p>
            <a:pPr>
              <a:lnSpc>
                <a:spcPct val="95000"/>
              </a:lnSpc>
            </a:pPr>
            <a:r>
              <a:rPr lang="th-TH" sz="40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ไม่ประสบความสำเร็จใน </a:t>
            </a:r>
            <a:r>
              <a:rPr lang="en-US" sz="40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E-Commerce</a:t>
            </a:r>
            <a:endParaRPr lang="en-US" sz="4400" b="1" dirty="0">
              <a:solidFill>
                <a:srgbClr val="66FF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EucrosiaUPC" pitchFamily="18" charset="-34"/>
            </a:endParaRPr>
          </a:p>
        </p:txBody>
      </p:sp>
      <p:sp>
        <p:nvSpPr>
          <p:cNvPr id="591875" name="Text Box 2051"/>
          <p:cNvSpPr txBox="1">
            <a:spLocks noChangeArrowheads="1"/>
          </p:cNvSpPr>
          <p:nvPr/>
        </p:nvSpPr>
        <p:spPr bwMode="auto">
          <a:xfrm>
            <a:off x="55563" y="3200400"/>
            <a:ext cx="50165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    </a:t>
            </a:r>
          </a:p>
        </p:txBody>
      </p:sp>
      <p:sp>
        <p:nvSpPr>
          <p:cNvPr id="591876" name="Rectangle 2052"/>
          <p:cNvSpPr>
            <a:spLocks noChangeArrowheads="1"/>
          </p:cNvSpPr>
          <p:nvPr/>
        </p:nvSpPr>
        <p:spPr bwMode="auto">
          <a:xfrm>
            <a:off x="457200" y="1219200"/>
            <a:ext cx="8001000" cy="50609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76250" indent="-476250" algn="l">
              <a:spcBef>
                <a:spcPct val="15000"/>
              </a:spcBef>
              <a:buClr>
                <a:srgbClr val="FF99FF"/>
              </a:buClr>
              <a:buFont typeface="Monotype Sorts" pitchFamily="2" charset="2"/>
              <a:buChar char="X"/>
            </a:pPr>
            <a:r>
              <a:rPr lang="th-TH" sz="4000" b="1">
                <a:solidFill>
                  <a:srgbClr val="66FF66"/>
                </a:solidFill>
                <a:latin typeface="CordiaUPC" pitchFamily="34" charset="-34"/>
                <a:cs typeface="Angsana New" pitchFamily="18" charset="-34"/>
              </a:rPr>
              <a:t> </a:t>
            </a:r>
            <a:r>
              <a:rPr lang="th-TH" sz="4000" b="1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คิดว่า </a:t>
            </a:r>
            <a:r>
              <a:rPr lang="en-US" sz="4000" b="1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E-Commerce </a:t>
            </a:r>
            <a:r>
              <a:rPr lang="th-TH" sz="4000" b="1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ไม่สามารถขายสินค้าได้จริง   (มีตัวอย่างของความสำเร็จที่เผยแพร่น้อย) ทำให้ไม่ สนใจที่จะลงทุนในด้านนี้</a:t>
            </a:r>
          </a:p>
          <a:p>
            <a:pPr marL="476250" indent="-476250" algn="l">
              <a:spcBef>
                <a:spcPct val="15000"/>
              </a:spcBef>
              <a:buClr>
                <a:srgbClr val="FF99FF"/>
              </a:buClr>
              <a:buFont typeface="Monotype Sorts" pitchFamily="2" charset="2"/>
              <a:buChar char="X"/>
            </a:pPr>
            <a:r>
              <a:rPr lang="th-TH" sz="4000" b="1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 ยังไม่เห็นความสำคัญในการใช้ </a:t>
            </a:r>
            <a:r>
              <a:rPr lang="en-US" sz="4000" b="1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E-Commerce </a:t>
            </a:r>
            <a:r>
              <a:rPr lang="th-TH" sz="4000" b="1">
                <a:solidFill>
                  <a:srgbClr val="0066FF"/>
                </a:solidFill>
                <a:latin typeface="CordiaUPC" pitchFamily="34" charset="-34"/>
                <a:cs typeface="Angsana New" pitchFamily="18" charset="-34"/>
              </a:rPr>
              <a:t>เป็นเครื่องมือในการตลาด ไม่ว่าจะเป็นการสร้างยอดขายที่สูงขึ้น การให้ข้อมูลข่าวสารกับลูกค้าเก่า การสร้างภาพพจน์องค์กร การเก็บข้อมูลลูกค้าเพื่อให้บริการเฉพาะเจาะจง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1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875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85C91-EB9D-4579-80BD-90CE50502F8E}" type="slidenum">
              <a:rPr lang="en-US"/>
              <a:pPr/>
              <a:t>36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592898" name="Rectangle 1026"/>
          <p:cNvSpPr>
            <a:spLocks noChangeArrowheads="1"/>
          </p:cNvSpPr>
          <p:nvPr>
            <p:ph type="title"/>
          </p:nvPr>
        </p:nvSpPr>
        <p:spPr bwMode="auto">
          <a:xfrm>
            <a:off x="611188" y="0"/>
            <a:ext cx="7848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th-TH" sz="4800" b="0">
                <a:solidFill>
                  <a:srgbClr val="009900"/>
                </a:solidFill>
                <a:latin typeface="EucrosiaUPC" pitchFamily="18" charset="-34"/>
              </a:rPr>
              <a:t>สรุปการตลาดออนไลน์</a:t>
            </a:r>
            <a:endParaRPr lang="th-TH" sz="6000" b="0">
              <a:solidFill>
                <a:srgbClr val="66FFFF"/>
              </a:solidFill>
              <a:latin typeface="EucrosiaUPC" pitchFamily="18" charset="-34"/>
            </a:endParaRPr>
          </a:p>
        </p:txBody>
      </p:sp>
      <p:sp>
        <p:nvSpPr>
          <p:cNvPr id="592899" name="Rectangle 1027"/>
          <p:cNvSpPr>
            <a:spLocks noChangeArrowheads="1"/>
          </p:cNvSpPr>
          <p:nvPr>
            <p:ph type="body" idx="1"/>
          </p:nvPr>
        </p:nvSpPr>
        <p:spPr bwMode="auto">
          <a:xfrm>
            <a:off x="228600" y="914400"/>
            <a:ext cx="8686800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FF66CC"/>
              </a:buClr>
              <a:buFont typeface="Monotype Sorts" pitchFamily="2" charset="2"/>
              <a:buChar char="L"/>
            </a:pPr>
            <a:r>
              <a:rPr lang="en-US" sz="4000" b="0">
                <a:solidFill>
                  <a:schemeClr val="accent1"/>
                </a:solidFill>
              </a:rPr>
              <a:t> </a:t>
            </a:r>
            <a:r>
              <a:rPr lang="en-US" sz="4000">
                <a:solidFill>
                  <a:srgbClr val="0066FF"/>
                </a:solidFill>
              </a:rPr>
              <a:t>ได้เรียนรู้ว่าการตลาดออนไลน์ไม่ได้แตกต่างกับการตลาดแบบดั้งเดิม เพียงแต่เพิ่มอีก 2 P ได้แก่ Personalization และ Privacy โดยใช้ IT เป็นเครื่องมือ</a:t>
            </a:r>
          </a:p>
          <a:p>
            <a:pPr>
              <a:buClr>
                <a:srgbClr val="FF66CC"/>
              </a:buClr>
              <a:buFont typeface="Monotype Sorts" pitchFamily="2" charset="2"/>
              <a:buChar char="L"/>
            </a:pPr>
            <a:r>
              <a:rPr lang="en-US" sz="4000">
                <a:solidFill>
                  <a:srgbClr val="0066FF"/>
                </a:solidFill>
              </a:rPr>
              <a:t> ทำให้ทราบโอกาสและอุปสรรคของ E-Commerce ในไทย</a:t>
            </a:r>
          </a:p>
          <a:p>
            <a:pPr>
              <a:buClr>
                <a:srgbClr val="FF66CC"/>
              </a:buClr>
              <a:buFont typeface="Monotype Sorts" pitchFamily="2" charset="2"/>
              <a:buChar char="L"/>
            </a:pPr>
            <a:r>
              <a:rPr lang="en-US" sz="4000">
                <a:solidFill>
                  <a:srgbClr val="0066FF"/>
                </a:solidFill>
              </a:rPr>
              <a:t> ทำให้ทราบว่า ข้อมูลพฤติกรรมของผู้ซื้อสินค้า เป็นสิ่งสำคัญที่จะช่วยการวางแผนการตลาดเป็นไปอย่างมีประสิทธิภาพ</a:t>
            </a:r>
          </a:p>
          <a:p>
            <a:pPr>
              <a:buClr>
                <a:srgbClr val="FF66CC"/>
              </a:buClr>
              <a:buFont typeface="Monotype Sorts" pitchFamily="2" charset="2"/>
              <a:buChar char="L"/>
            </a:pPr>
            <a:r>
              <a:rPr lang="en-US" sz="4000">
                <a:solidFill>
                  <a:srgbClr val="0066FF"/>
                </a:solidFill>
              </a:rPr>
              <a:t> ทราบถึงปัจจัยและแนวทางต่างๆที่ช่วยให้ การทำธุรกรรม E-Commerce ให้ประสบความสำเร็จ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050"/>
          <p:cNvSpPr txBox="1">
            <a:spLocks noChangeArrowheads="1"/>
          </p:cNvSpPr>
          <p:nvPr/>
        </p:nvSpPr>
        <p:spPr bwMode="auto">
          <a:xfrm>
            <a:off x="2643174" y="2143116"/>
            <a:ext cx="4549643" cy="221599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38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The End</a:t>
            </a:r>
            <a:endParaRPr lang="en-US" sz="16600" b="1" dirty="0">
              <a:solidFill>
                <a:srgbClr val="66FF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Eucrosi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D1DB0-B794-42CD-87F7-A771DF900CBB}" type="slidenum">
              <a:rPr lang="en-US"/>
              <a:pPr/>
              <a:t>4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568322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827088" y="0"/>
            <a:ext cx="73152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800" b="0">
                <a:solidFill>
                  <a:srgbClr val="009900"/>
                </a:solidFill>
              </a:rPr>
              <a:t>ส่วนผสมทางการตลาด 6P</a:t>
            </a:r>
            <a:endParaRPr lang="en-US"/>
          </a:p>
        </p:txBody>
      </p:sp>
      <p:sp>
        <p:nvSpPr>
          <p:cNvPr id="56832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09600" y="1143000"/>
            <a:ext cx="8534400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FF0066"/>
              </a:buClr>
              <a:buFont typeface="Monotype Sorts" pitchFamily="2" charset="2"/>
              <a:buChar char="F"/>
            </a:pPr>
            <a:r>
              <a:rPr lang="en-US" sz="4000" b="0" dirty="0">
                <a:solidFill>
                  <a:schemeClr val="accent1"/>
                </a:solidFill>
              </a:rPr>
              <a:t> </a:t>
            </a:r>
            <a:r>
              <a:rPr lang="en-US" sz="4000" b="0" dirty="0">
                <a:solidFill>
                  <a:srgbClr val="0066FF"/>
                </a:solidFill>
              </a:rPr>
              <a:t>Product  (</a:t>
            </a:r>
            <a:r>
              <a:rPr lang="en-US" sz="4000" b="0" dirty="0" err="1">
                <a:solidFill>
                  <a:srgbClr val="0066FF"/>
                </a:solidFill>
              </a:rPr>
              <a:t>ผลิตภัณฑ์</a:t>
            </a:r>
            <a:r>
              <a:rPr lang="en-US" sz="4000" b="0" dirty="0">
                <a:solidFill>
                  <a:srgbClr val="0066FF"/>
                </a:solidFill>
              </a:rPr>
              <a:t>)</a:t>
            </a:r>
          </a:p>
          <a:p>
            <a:pPr>
              <a:buClr>
                <a:srgbClr val="FF0066"/>
              </a:buClr>
              <a:buFont typeface="Monotype Sorts" pitchFamily="2" charset="2"/>
              <a:buChar char="F"/>
            </a:pPr>
            <a:r>
              <a:rPr lang="en-US" sz="4000" b="0" dirty="0">
                <a:solidFill>
                  <a:srgbClr val="0066FF"/>
                </a:solidFill>
              </a:rPr>
              <a:t> Price  (</a:t>
            </a:r>
            <a:r>
              <a:rPr lang="en-US" sz="4000" b="0" dirty="0" err="1">
                <a:solidFill>
                  <a:srgbClr val="0066FF"/>
                </a:solidFill>
              </a:rPr>
              <a:t>ราคา</a:t>
            </a:r>
            <a:r>
              <a:rPr lang="en-US" sz="4000" b="0" dirty="0">
                <a:solidFill>
                  <a:srgbClr val="0066FF"/>
                </a:solidFill>
              </a:rPr>
              <a:t>)</a:t>
            </a:r>
          </a:p>
          <a:p>
            <a:pPr>
              <a:buClr>
                <a:srgbClr val="FF0066"/>
              </a:buClr>
              <a:buFont typeface="Monotype Sorts" pitchFamily="2" charset="2"/>
              <a:buChar char="F"/>
            </a:pPr>
            <a:r>
              <a:rPr lang="en-US" sz="4000" b="0" dirty="0">
                <a:solidFill>
                  <a:srgbClr val="0066FF"/>
                </a:solidFill>
              </a:rPr>
              <a:t> Place  (</a:t>
            </a:r>
            <a:r>
              <a:rPr lang="en-US" sz="4000" b="0" dirty="0" err="1">
                <a:solidFill>
                  <a:srgbClr val="0066FF"/>
                </a:solidFill>
              </a:rPr>
              <a:t>ช่องทางการจัดจำหน่าย</a:t>
            </a:r>
            <a:r>
              <a:rPr lang="en-US" sz="4000" b="0" dirty="0">
                <a:solidFill>
                  <a:srgbClr val="0066FF"/>
                </a:solidFill>
              </a:rPr>
              <a:t>)</a:t>
            </a:r>
          </a:p>
          <a:p>
            <a:pPr>
              <a:buClr>
                <a:srgbClr val="FF0066"/>
              </a:buClr>
              <a:buFont typeface="Monotype Sorts" pitchFamily="2" charset="2"/>
              <a:buChar char="F"/>
            </a:pPr>
            <a:r>
              <a:rPr lang="en-US" sz="4000" b="0" dirty="0">
                <a:solidFill>
                  <a:srgbClr val="0066FF"/>
                </a:solidFill>
              </a:rPr>
              <a:t> Promotion  (</a:t>
            </a:r>
            <a:r>
              <a:rPr lang="en-US" sz="4000" b="0" dirty="0" err="1">
                <a:solidFill>
                  <a:srgbClr val="0066FF"/>
                </a:solidFill>
              </a:rPr>
              <a:t>การส่งเสริมการขาย</a:t>
            </a:r>
            <a:r>
              <a:rPr lang="en-US" sz="4000" b="0" dirty="0">
                <a:solidFill>
                  <a:srgbClr val="0066FF"/>
                </a:solidFill>
              </a:rPr>
              <a:t>)</a:t>
            </a:r>
          </a:p>
          <a:p>
            <a:pPr>
              <a:buClr>
                <a:srgbClr val="FF0066"/>
              </a:buClr>
              <a:buFont typeface="Monotype Sorts" pitchFamily="2" charset="2"/>
              <a:buChar char="F"/>
            </a:pPr>
            <a:r>
              <a:rPr lang="en-US" sz="4000" b="0" dirty="0">
                <a:solidFill>
                  <a:srgbClr val="66FF66"/>
                </a:solidFill>
              </a:rPr>
              <a:t> </a:t>
            </a:r>
            <a:r>
              <a:rPr lang="en-US" sz="4000" b="0" dirty="0">
                <a:solidFill>
                  <a:srgbClr val="9900CC"/>
                </a:solidFill>
              </a:rPr>
              <a:t>Personalization  (</a:t>
            </a:r>
            <a:r>
              <a:rPr lang="en-US" sz="4000" b="0" dirty="0" err="1">
                <a:solidFill>
                  <a:srgbClr val="9900CC"/>
                </a:solidFill>
              </a:rPr>
              <a:t>การให้บริการแบบเฉพาะเจาะจง</a:t>
            </a:r>
            <a:r>
              <a:rPr lang="en-US" sz="4000" b="0" dirty="0">
                <a:solidFill>
                  <a:srgbClr val="9900CC"/>
                </a:solidFill>
              </a:rPr>
              <a:t>)</a:t>
            </a:r>
          </a:p>
          <a:p>
            <a:pPr>
              <a:buClr>
                <a:srgbClr val="FF0066"/>
              </a:buClr>
              <a:buFont typeface="Monotype Sorts" pitchFamily="2" charset="2"/>
              <a:buChar char="F"/>
            </a:pPr>
            <a:r>
              <a:rPr lang="en-US" sz="4000" b="0" dirty="0">
                <a:solidFill>
                  <a:srgbClr val="9900CC"/>
                </a:solidFill>
              </a:rPr>
              <a:t> Privacy  (</a:t>
            </a:r>
            <a:r>
              <a:rPr lang="en-US" sz="4000" b="0" dirty="0" err="1">
                <a:solidFill>
                  <a:srgbClr val="9900CC"/>
                </a:solidFill>
              </a:rPr>
              <a:t>การรักษาความเป็นส่วนตัว</a:t>
            </a:r>
            <a:r>
              <a:rPr lang="en-US" sz="4000" b="0" dirty="0">
                <a:solidFill>
                  <a:srgbClr val="9900CC"/>
                </a:solidFill>
              </a:rPr>
              <a:t>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8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8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8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8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68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68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C87B2-E443-460F-93A5-BBA4AA0CAD0D}" type="slidenum">
              <a:rPr lang="en-US"/>
              <a:pPr/>
              <a:t>5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569346" name="Rectangle 1026"/>
          <p:cNvSpPr>
            <a:spLocks noChangeArrowheads="1"/>
          </p:cNvSpPr>
          <p:nvPr>
            <p:ph type="body" sz="half" idx="1"/>
          </p:nvPr>
        </p:nvSpPr>
        <p:spPr bwMode="auto">
          <a:xfrm>
            <a:off x="457200" y="1066800"/>
            <a:ext cx="3581400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66FF"/>
              </a:buClr>
              <a:buSzPct val="115000"/>
              <a:buFont typeface="Monotype Sorts" pitchFamily="2" charset="2"/>
              <a:buChar char="F"/>
            </a:pPr>
            <a:r>
              <a:rPr lang="th-TH" sz="3600" dirty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สินค้ามีความเป็นเอกลักษณ์ หาซื้อไม่ได้ทั่วไปในตลาดเป้าหมาย</a:t>
            </a:r>
          </a:p>
          <a:p>
            <a:pPr>
              <a:buClr>
                <a:srgbClr val="CC66FF"/>
              </a:buClr>
              <a:buSzPct val="115000"/>
              <a:buFont typeface="Monotype Sorts" pitchFamily="2" charset="2"/>
              <a:buChar char="F"/>
            </a:pPr>
            <a:r>
              <a:rPr lang="th-TH" sz="3600" dirty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สินค้าสามารถจัดส่งทางไปรษณีย์หรือพัสดุภัณฑ์ได้ ด้วยต้นทุนที่ไม่สูงเกินไป</a:t>
            </a:r>
          </a:p>
        </p:txBody>
      </p:sp>
      <p:sp>
        <p:nvSpPr>
          <p:cNvPr id="569347" name="Rectangle 1027"/>
          <p:cNvSpPr>
            <a:spLocks noChangeArrowheads="1"/>
          </p:cNvSpPr>
          <p:nvPr>
            <p:ph type="body" sz="half" idx="2"/>
          </p:nvPr>
        </p:nvSpPr>
        <p:spPr bwMode="auto">
          <a:xfrm>
            <a:off x="5029200" y="1066800"/>
            <a:ext cx="3581400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FF0066"/>
              </a:buClr>
              <a:buFont typeface="Monotype Sorts" pitchFamily="2" charset="2"/>
              <a:buNone/>
            </a:pPr>
            <a:r>
              <a:rPr lang="en-US" b="0" dirty="0">
                <a:solidFill>
                  <a:srgbClr val="CC66FF"/>
                </a:solidFill>
              </a:rPr>
              <a:t> </a:t>
            </a:r>
            <a:r>
              <a:rPr lang="en-US" sz="3200" u="sng" dirty="0" err="1">
                <a:solidFill>
                  <a:srgbClr val="9900CC"/>
                </a:solidFill>
              </a:rPr>
              <a:t>กรณีศึกษา</a:t>
            </a:r>
            <a:endParaRPr lang="en-US" sz="3200" dirty="0">
              <a:solidFill>
                <a:srgbClr val="9900CC"/>
              </a:solidFill>
            </a:endParaRPr>
          </a:p>
          <a:p>
            <a:pPr>
              <a:buClr>
                <a:srgbClr val="FF0066"/>
              </a:buClr>
              <a:buSzTx/>
              <a:buFont typeface="Monotype Sorts" pitchFamily="2" charset="2"/>
              <a:buChar char="*"/>
            </a:pPr>
            <a:r>
              <a:rPr lang="en-US" sz="3200" dirty="0">
                <a:solidFill>
                  <a:srgbClr val="9900CC"/>
                </a:solidFill>
              </a:rPr>
              <a:t> </a:t>
            </a:r>
            <a:r>
              <a:rPr lang="en-US" sz="3200" dirty="0" err="1">
                <a:solidFill>
                  <a:srgbClr val="9900CC"/>
                </a:solidFill>
              </a:rPr>
              <a:t>ปลาทูในเวบไซต์</a:t>
            </a:r>
            <a:r>
              <a:rPr lang="en-US" sz="3200" dirty="0">
                <a:solidFill>
                  <a:srgbClr val="9900CC"/>
                </a:solidFill>
              </a:rPr>
              <a:t>  www.PlaTuOnline.com </a:t>
            </a:r>
            <a:r>
              <a:rPr lang="en-US" sz="3200" dirty="0" err="1">
                <a:solidFill>
                  <a:srgbClr val="9900CC"/>
                </a:solidFill>
              </a:rPr>
              <a:t>ประสพความสำเร็จเนื่องจากสามารถจัดส่งปลาทูสดทางไปรษณีย์</a:t>
            </a:r>
            <a:r>
              <a:rPr lang="en-US" sz="3200" dirty="0">
                <a:solidFill>
                  <a:srgbClr val="9900CC"/>
                </a:solidFill>
              </a:rPr>
              <a:t> EMS </a:t>
            </a:r>
            <a:r>
              <a:rPr lang="en-US" sz="3200" dirty="0" err="1">
                <a:solidFill>
                  <a:srgbClr val="9900CC"/>
                </a:solidFill>
              </a:rPr>
              <a:t>ในประเทศได้</a:t>
            </a:r>
            <a:r>
              <a:rPr lang="en-US" sz="3200" dirty="0">
                <a:solidFill>
                  <a:srgbClr val="9900CC"/>
                </a:solidFill>
              </a:rPr>
              <a:t> </a:t>
            </a:r>
            <a:r>
              <a:rPr lang="en-US" sz="3200" dirty="0" err="1">
                <a:solidFill>
                  <a:srgbClr val="9900CC"/>
                </a:solidFill>
              </a:rPr>
              <a:t>โดยยังคงความสดอยู่</a:t>
            </a:r>
            <a:r>
              <a:rPr lang="en-US" sz="3200" dirty="0">
                <a:solidFill>
                  <a:srgbClr val="9900CC"/>
                </a:solidFill>
              </a:rPr>
              <a:t> </a:t>
            </a:r>
            <a:r>
              <a:rPr lang="en-US" sz="3200" dirty="0" err="1">
                <a:solidFill>
                  <a:srgbClr val="9900CC"/>
                </a:solidFill>
              </a:rPr>
              <a:t>และเลือกสรรปลาทูน้ำลึกความยาว</a:t>
            </a:r>
            <a:r>
              <a:rPr lang="en-US" sz="3200" dirty="0">
                <a:solidFill>
                  <a:srgbClr val="9900CC"/>
                </a:solidFill>
              </a:rPr>
              <a:t> 8-12 </a:t>
            </a:r>
            <a:r>
              <a:rPr lang="en-US" sz="3200" dirty="0" err="1">
                <a:solidFill>
                  <a:srgbClr val="9900CC"/>
                </a:solidFill>
              </a:rPr>
              <a:t>นิ้ว</a:t>
            </a:r>
            <a:r>
              <a:rPr lang="en-US" sz="3200" dirty="0">
                <a:solidFill>
                  <a:srgbClr val="9900CC"/>
                </a:solidFill>
              </a:rPr>
              <a:t> </a:t>
            </a:r>
            <a:r>
              <a:rPr lang="en-US" sz="3200" dirty="0" err="1">
                <a:solidFill>
                  <a:srgbClr val="9900CC"/>
                </a:solidFill>
              </a:rPr>
              <a:t>ซึ่งไม่มีขายในตลาดสดทั่วไป</a:t>
            </a:r>
            <a:endParaRPr lang="en-US" sz="3200" dirty="0">
              <a:solidFill>
                <a:srgbClr val="9900CC"/>
              </a:solidFill>
            </a:endParaRPr>
          </a:p>
        </p:txBody>
      </p:sp>
      <p:sp>
        <p:nvSpPr>
          <p:cNvPr id="569348" name="Rectangle 1028"/>
          <p:cNvSpPr>
            <a:spLocks noChangeArrowheads="1"/>
          </p:cNvSpPr>
          <p:nvPr/>
        </p:nvSpPr>
        <p:spPr bwMode="auto">
          <a:xfrm>
            <a:off x="2895600" y="0"/>
            <a:ext cx="36957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FF0066"/>
              </a:buClr>
              <a:buFont typeface="Monotype Sorts" pitchFamily="2" charset="2"/>
              <a:buNone/>
            </a:pPr>
            <a:r>
              <a:rPr lang="en-US" sz="48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Product  </a:t>
            </a:r>
            <a:r>
              <a:rPr lang="th-TH" sz="48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(ผลิตภัณฑ์)</a:t>
            </a:r>
            <a:endParaRPr lang="en-US" sz="4800" b="1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9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9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93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9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69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934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751B4-EF00-4E65-B9FC-0642578D2A75}" type="slidenum">
              <a:rPr lang="en-US"/>
              <a:pPr/>
              <a:t>6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570370" name="Text Box 2"/>
          <p:cNvSpPr txBox="1">
            <a:spLocks noChangeArrowheads="1"/>
          </p:cNvSpPr>
          <p:nvPr/>
        </p:nvSpPr>
        <p:spPr bwMode="auto">
          <a:xfrm>
            <a:off x="2068513" y="0"/>
            <a:ext cx="7075487" cy="701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0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สินค้าหรือบริการที่ควรจำหน่ายใน </a:t>
            </a:r>
            <a:r>
              <a:rPr lang="en-US" sz="40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E-Commerce</a:t>
            </a:r>
          </a:p>
        </p:txBody>
      </p:sp>
      <p:sp>
        <p:nvSpPr>
          <p:cNvPr id="570371" name="Text Box 3"/>
          <p:cNvSpPr txBox="1">
            <a:spLocks noChangeArrowheads="1"/>
          </p:cNvSpPr>
          <p:nvPr/>
        </p:nvSpPr>
        <p:spPr bwMode="auto">
          <a:xfrm>
            <a:off x="55563" y="3200400"/>
            <a:ext cx="50165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    </a:t>
            </a:r>
          </a:p>
        </p:txBody>
      </p:sp>
      <p:sp>
        <p:nvSpPr>
          <p:cNvPr id="570372" name="Rectangle 4"/>
          <p:cNvSpPr>
            <a:spLocks noChangeArrowheads="1"/>
          </p:cNvSpPr>
          <p:nvPr/>
        </p:nvSpPr>
        <p:spPr bwMode="auto">
          <a:xfrm>
            <a:off x="457200" y="914400"/>
            <a:ext cx="8229600" cy="426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76250" indent="-476250" algn="l">
              <a:spcBef>
                <a:spcPct val="15000"/>
              </a:spcBef>
              <a:buClr>
                <a:srgbClr val="FF0066"/>
              </a:buClr>
              <a:buFont typeface="Wingdings" pitchFamily="2" charset="2"/>
              <a:buChar char="§"/>
            </a:pPr>
            <a:r>
              <a:rPr lang="th-TH" sz="3600" b="1" dirty="0">
                <a:solidFill>
                  <a:srgbClr val="9900CC"/>
                </a:solidFill>
              </a:rPr>
              <a:t>เป็นสินค้าที่คงทนและขนส่งง่าย ค่าขนส่งไม่แพงมาก</a:t>
            </a:r>
          </a:p>
          <a:p>
            <a:pPr marL="476250" indent="-476250" algn="l">
              <a:spcBef>
                <a:spcPct val="15000"/>
              </a:spcBef>
              <a:buClr>
                <a:srgbClr val="FF0066"/>
              </a:buClr>
              <a:buFont typeface="Wingdings" pitchFamily="2" charset="2"/>
              <a:buChar char="§"/>
            </a:pPr>
            <a:r>
              <a:rPr lang="th-TH" sz="3600" b="1" dirty="0">
                <a:solidFill>
                  <a:srgbClr val="9900CC"/>
                </a:solidFill>
              </a:rPr>
              <a:t>เป็นสินค้าที่มี </a:t>
            </a:r>
            <a:r>
              <a:rPr lang="en-US" sz="3600" b="1" dirty="0">
                <a:solidFill>
                  <a:srgbClr val="9900CC"/>
                </a:solidFill>
              </a:rPr>
              <a:t>Brand Name</a:t>
            </a:r>
            <a:r>
              <a:rPr lang="th-TH" sz="3600" b="1" dirty="0">
                <a:solidFill>
                  <a:srgbClr val="9900CC"/>
                </a:solidFill>
              </a:rPr>
              <a:t> สามารถสร้างความเชื่อถือ          ให้กับผู้ซื้อ</a:t>
            </a:r>
          </a:p>
          <a:p>
            <a:pPr marL="476250" indent="-476250" algn="l">
              <a:spcBef>
                <a:spcPct val="15000"/>
              </a:spcBef>
              <a:buClr>
                <a:srgbClr val="FF0066"/>
              </a:buClr>
              <a:buFont typeface="Wingdings" pitchFamily="2" charset="2"/>
              <a:buChar char="§"/>
            </a:pPr>
            <a:r>
              <a:rPr lang="th-TH" sz="3600" b="1" dirty="0">
                <a:solidFill>
                  <a:srgbClr val="9900CC"/>
                </a:solidFill>
              </a:rPr>
              <a:t>เป็นสินค้าที่มีเอกลักษณ์เฉพาะตัว (หายาก</a:t>
            </a:r>
            <a:r>
              <a:rPr lang="en-US" sz="3600" b="1" dirty="0">
                <a:solidFill>
                  <a:srgbClr val="9900CC"/>
                </a:solidFill>
              </a:rPr>
              <a:t>/</a:t>
            </a:r>
            <a:r>
              <a:rPr lang="th-TH" sz="3600" b="1" dirty="0">
                <a:solidFill>
                  <a:srgbClr val="9900CC"/>
                </a:solidFill>
              </a:rPr>
              <a:t>เลียนแบบได้ยาก)</a:t>
            </a:r>
          </a:p>
          <a:p>
            <a:pPr marL="476250" indent="-476250" algn="l">
              <a:spcBef>
                <a:spcPct val="15000"/>
              </a:spcBef>
              <a:buClr>
                <a:srgbClr val="FF0066"/>
              </a:buClr>
              <a:buFont typeface="Wingdings" pitchFamily="2" charset="2"/>
              <a:buChar char="§"/>
            </a:pPr>
            <a:r>
              <a:rPr lang="th-TH" sz="3600" b="1" dirty="0">
                <a:solidFill>
                  <a:srgbClr val="9900CC"/>
                </a:solidFill>
              </a:rPr>
              <a:t>เป็นธุรกิจบริการ เช่นการจองโรงแรม เป็นต้น</a:t>
            </a:r>
          </a:p>
          <a:p>
            <a:pPr marL="476250" indent="-476250" algn="l">
              <a:spcBef>
                <a:spcPct val="15000"/>
              </a:spcBef>
              <a:buClr>
                <a:srgbClr val="FF0066"/>
              </a:buClr>
              <a:buFont typeface="Wingdings" pitchFamily="2" charset="2"/>
              <a:buChar char="§"/>
            </a:pPr>
            <a:r>
              <a:rPr lang="th-TH" sz="3600" b="1" dirty="0">
                <a:solidFill>
                  <a:srgbClr val="9900CC"/>
                </a:solidFill>
              </a:rPr>
              <a:t>เป็นสินค้าที่สร้างแรงจูงใจให้น่าสนใจ ไม่ว่าจะเป็นด้านราคา คุณภาพ และความน่าเชื่อถือ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0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0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0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70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70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F7FA2-790A-48E9-9E94-92C48EF856DC}" type="slidenum">
              <a:rPr lang="en-US"/>
              <a:pPr/>
              <a:t>7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571394" name="Rectangle 1026"/>
          <p:cNvSpPr>
            <a:spLocks noChangeArrowheads="1"/>
          </p:cNvSpPr>
          <p:nvPr>
            <p:ph type="body" sz="half" idx="1"/>
          </p:nvPr>
        </p:nvSpPr>
        <p:spPr bwMode="auto">
          <a:xfrm>
            <a:off x="685800" y="914400"/>
            <a:ext cx="3581400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10000"/>
              </a:spcBef>
              <a:buClr>
                <a:srgbClr val="FF66CC"/>
              </a:buClr>
              <a:buSzPct val="120000"/>
              <a:buFont typeface="Monotype Sorts" pitchFamily="2" charset="2"/>
              <a:buChar char="F"/>
            </a:pPr>
            <a:r>
              <a:rPr lang="th-TH" sz="3200" dirty="0">
                <a:solidFill>
                  <a:srgbClr val="0066FF"/>
                </a:solidFill>
              </a:rPr>
              <a:t>พิจารณาราคาที่ผู้ซื้อสินค้าจ่ายจริงที่รวมค้าส่งและภาษีนำเข้าไว้แล้วด้วย</a:t>
            </a:r>
          </a:p>
          <a:p>
            <a:pPr>
              <a:spcBef>
                <a:spcPct val="10000"/>
              </a:spcBef>
              <a:buClr>
                <a:srgbClr val="FF66CC"/>
              </a:buClr>
              <a:buSzPct val="120000"/>
              <a:buFont typeface="Monotype Sorts" pitchFamily="2" charset="2"/>
              <a:buChar char="F"/>
            </a:pPr>
            <a:r>
              <a:rPr lang="th-TH" sz="3200" dirty="0">
                <a:solidFill>
                  <a:srgbClr val="0066FF"/>
                </a:solidFill>
              </a:rPr>
              <a:t>อาจตัดปัญหาการลังเลใจของลูกค้า ด้วยการรวมค่าขนส่งเข้าไปในราคาสินค้า</a:t>
            </a:r>
          </a:p>
          <a:p>
            <a:pPr>
              <a:spcBef>
                <a:spcPct val="10000"/>
              </a:spcBef>
              <a:buClr>
                <a:srgbClr val="FF66CC"/>
              </a:buClr>
              <a:buSzPct val="120000"/>
              <a:buFont typeface="Monotype Sorts" pitchFamily="2" charset="2"/>
              <a:buChar char="F"/>
            </a:pPr>
            <a:r>
              <a:rPr lang="th-TH" sz="3200" dirty="0">
                <a:solidFill>
                  <a:srgbClr val="0066FF"/>
                </a:solidFill>
              </a:rPr>
              <a:t>ไม่จำเป็นต้องขายของถูกบนอินเทอร์เน็ต แต่คุณภาพต้องสมราคา</a:t>
            </a:r>
          </a:p>
        </p:txBody>
      </p:sp>
      <p:sp>
        <p:nvSpPr>
          <p:cNvPr id="571395" name="Rectangle 1027"/>
          <p:cNvSpPr>
            <a:spLocks noChangeArrowheads="1"/>
          </p:cNvSpPr>
          <p:nvPr>
            <p:ph type="body" sz="half" idx="2"/>
          </p:nvPr>
        </p:nvSpPr>
        <p:spPr bwMode="auto">
          <a:xfrm>
            <a:off x="5105400" y="990600"/>
            <a:ext cx="3581400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FF0066"/>
              </a:buClr>
              <a:buSzPct val="120000"/>
              <a:buFont typeface="Monotype Sorts" pitchFamily="2" charset="2"/>
              <a:buChar char="*"/>
            </a:pPr>
            <a:r>
              <a:rPr lang="en-US" sz="3200" dirty="0" err="1">
                <a:solidFill>
                  <a:srgbClr val="9900CC"/>
                </a:solidFill>
              </a:rPr>
              <a:t>กรณีศึกษา</a:t>
            </a:r>
            <a:r>
              <a:rPr lang="en-US" sz="3200" dirty="0">
                <a:solidFill>
                  <a:srgbClr val="9900CC"/>
                </a:solidFill>
              </a:rPr>
              <a:t> </a:t>
            </a:r>
            <a:r>
              <a:rPr lang="en-US" sz="3200" dirty="0" err="1">
                <a:solidFill>
                  <a:srgbClr val="9900CC"/>
                </a:solidFill>
              </a:rPr>
              <a:t>เวบไซต์</a:t>
            </a:r>
            <a:r>
              <a:rPr lang="en-US" sz="3200" dirty="0">
                <a:solidFill>
                  <a:srgbClr val="9900CC"/>
                </a:solidFill>
              </a:rPr>
              <a:t> www.ThailandFlorist.com </a:t>
            </a:r>
            <a:r>
              <a:rPr lang="en-US" sz="3200" dirty="0" err="1">
                <a:solidFill>
                  <a:srgbClr val="9900CC"/>
                </a:solidFill>
              </a:rPr>
              <a:t>เจาะกลุ่มผู้ซื้อต่างประเทศที่ต้องการส่งดอกไม้ให้กับเพื่อน</a:t>
            </a:r>
            <a:r>
              <a:rPr lang="en-US" sz="3200" dirty="0">
                <a:solidFill>
                  <a:srgbClr val="9900CC"/>
                </a:solidFill>
              </a:rPr>
              <a:t> </a:t>
            </a:r>
            <a:r>
              <a:rPr lang="en-US" sz="3200" dirty="0" err="1">
                <a:solidFill>
                  <a:srgbClr val="9900CC"/>
                </a:solidFill>
              </a:rPr>
              <a:t>คนรักในไทย</a:t>
            </a:r>
            <a:r>
              <a:rPr lang="en-US" sz="3200" dirty="0">
                <a:solidFill>
                  <a:srgbClr val="9900CC"/>
                </a:solidFill>
              </a:rPr>
              <a:t> </a:t>
            </a:r>
            <a:r>
              <a:rPr lang="en-US" sz="3200" dirty="0" err="1">
                <a:solidFill>
                  <a:srgbClr val="9900CC"/>
                </a:solidFill>
              </a:rPr>
              <a:t>เพราะสามารถประหยัดค่าขนส่ง</a:t>
            </a:r>
            <a:r>
              <a:rPr lang="en-US" sz="3200" dirty="0">
                <a:solidFill>
                  <a:srgbClr val="9900CC"/>
                </a:solidFill>
              </a:rPr>
              <a:t> </a:t>
            </a:r>
            <a:r>
              <a:rPr lang="en-US" sz="3200" dirty="0" err="1">
                <a:solidFill>
                  <a:srgbClr val="9900CC"/>
                </a:solidFill>
              </a:rPr>
              <a:t>หากส่งของขวัญมาจากต่างประเทศ</a:t>
            </a:r>
            <a:r>
              <a:rPr lang="en-US" sz="3200" dirty="0">
                <a:solidFill>
                  <a:srgbClr val="9900CC"/>
                </a:solidFill>
              </a:rPr>
              <a:t> </a:t>
            </a:r>
            <a:r>
              <a:rPr lang="en-US" sz="3200" dirty="0" err="1">
                <a:solidFill>
                  <a:srgbClr val="9900CC"/>
                </a:solidFill>
              </a:rPr>
              <a:t>รวมทั้งจัดของขวัญเป็น</a:t>
            </a:r>
            <a:r>
              <a:rPr lang="en-US" sz="3200" dirty="0">
                <a:solidFill>
                  <a:srgbClr val="9900CC"/>
                </a:solidFill>
              </a:rPr>
              <a:t> Gift Set </a:t>
            </a:r>
            <a:r>
              <a:rPr lang="en-US" sz="3200" dirty="0" err="1">
                <a:solidFill>
                  <a:srgbClr val="9900CC"/>
                </a:solidFill>
              </a:rPr>
              <a:t>ตามระดับราคาต่างๆ</a:t>
            </a:r>
            <a:endParaRPr lang="en-US" sz="3200" dirty="0">
              <a:solidFill>
                <a:srgbClr val="9900CC"/>
              </a:solidFill>
            </a:endParaRPr>
          </a:p>
        </p:txBody>
      </p:sp>
      <p:sp>
        <p:nvSpPr>
          <p:cNvPr id="571396" name="Rectangle 1028"/>
          <p:cNvSpPr>
            <a:spLocks noChangeArrowheads="1"/>
          </p:cNvSpPr>
          <p:nvPr/>
        </p:nvSpPr>
        <p:spPr bwMode="auto">
          <a:xfrm>
            <a:off x="3505200" y="-47625"/>
            <a:ext cx="21701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FF0066"/>
              </a:buClr>
              <a:buFont typeface="Monotype Sorts" pitchFamily="2" charset="2"/>
              <a:buNone/>
            </a:pPr>
            <a:r>
              <a:rPr lang="en-US" sz="44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Price  (ราคา)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1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1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1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713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71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1395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5E85AF-35B0-4443-A21E-48314DEF0AC5}" type="slidenum">
              <a:rPr lang="en-US"/>
              <a:pPr/>
              <a:t>8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572418" name="Rectangle 2"/>
          <p:cNvSpPr>
            <a:spLocks noChangeArrowheads="1"/>
          </p:cNvSpPr>
          <p:nvPr>
            <p:ph type="body" sz="half" idx="1"/>
          </p:nvPr>
        </p:nvSpPr>
        <p:spPr bwMode="auto">
          <a:xfrm>
            <a:off x="533400" y="1143000"/>
            <a:ext cx="3581400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76250" indent="-476250">
              <a:buClr>
                <a:srgbClr val="FF66CC"/>
              </a:buClr>
              <a:buSzPct val="120000"/>
              <a:buFont typeface="Monotype Sorts" pitchFamily="2" charset="2"/>
              <a:buChar char="F"/>
            </a:pPr>
            <a:r>
              <a:rPr lang="th-TH" sz="3600" dirty="0">
                <a:solidFill>
                  <a:srgbClr val="0066FF"/>
                </a:solidFill>
                <a:cs typeface="AngsanaUPC" pitchFamily="18" charset="-34"/>
              </a:rPr>
              <a:t>การหาทำเลที่ดีของร้านเป็นสิ่งหนึ่งที่สามารถบอกได้ว่าธุรกิจจะรุ่งเรืองหรือไม่</a:t>
            </a:r>
            <a:r>
              <a:rPr lang="en-US" sz="3600" b="0" dirty="0">
                <a:solidFill>
                  <a:srgbClr val="FFFF00"/>
                </a:solidFill>
              </a:rPr>
              <a:t> </a:t>
            </a:r>
          </a:p>
          <a:p>
            <a:pPr marL="476250" indent="-476250">
              <a:buClr>
                <a:srgbClr val="FF66CC"/>
              </a:buClr>
              <a:buSzPct val="120000"/>
              <a:buFont typeface="Monotype Sorts" pitchFamily="2" charset="2"/>
              <a:buChar char="F"/>
            </a:pPr>
            <a:r>
              <a:rPr lang="th-TH" sz="3600" dirty="0">
                <a:solidFill>
                  <a:srgbClr val="0066FF"/>
                </a:solidFill>
                <a:cs typeface="AngsanaUPC" pitchFamily="18" charset="-34"/>
              </a:rPr>
              <a:t>การหาทำเลของร้านเทียบได้กับการตั้งชื่อ</a:t>
            </a:r>
            <a:r>
              <a:rPr lang="en-US" sz="3600" dirty="0" err="1">
                <a:solidFill>
                  <a:srgbClr val="0066FF"/>
                </a:solidFill>
              </a:rPr>
              <a:t>โดเมนเนม</a:t>
            </a:r>
            <a:endParaRPr lang="en-US" sz="3600" dirty="0">
              <a:solidFill>
                <a:srgbClr val="0066FF"/>
              </a:solidFill>
            </a:endParaRPr>
          </a:p>
        </p:txBody>
      </p:sp>
      <p:sp>
        <p:nvSpPr>
          <p:cNvPr id="572419" name="Rectangle 3"/>
          <p:cNvSpPr>
            <a:spLocks noChangeArrowheads="1"/>
          </p:cNvSpPr>
          <p:nvPr>
            <p:ph type="body" sz="half" idx="2"/>
          </p:nvPr>
        </p:nvSpPr>
        <p:spPr bwMode="auto">
          <a:xfrm>
            <a:off x="4876800" y="1143000"/>
            <a:ext cx="3581400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SzPct val="120000"/>
              <a:buFont typeface="Monotype Sorts" pitchFamily="2" charset="2"/>
              <a:buNone/>
            </a:pPr>
            <a:r>
              <a:rPr lang="en-US" sz="3200" u="sng" dirty="0" err="1">
                <a:solidFill>
                  <a:srgbClr val="9900CC"/>
                </a:solidFill>
              </a:rPr>
              <a:t>กรณีศึกษา</a:t>
            </a:r>
            <a:endParaRPr lang="en-US" sz="3200" dirty="0">
              <a:solidFill>
                <a:srgbClr val="9900CC"/>
              </a:solidFill>
            </a:endParaRPr>
          </a:p>
          <a:p>
            <a:pPr>
              <a:buSzPct val="120000"/>
              <a:buFont typeface="Monotype Sorts" pitchFamily="2" charset="2"/>
              <a:buChar char="*"/>
            </a:pPr>
            <a:r>
              <a:rPr lang="en-US" sz="3200" dirty="0" err="1">
                <a:solidFill>
                  <a:srgbClr val="9900CC"/>
                </a:solidFill>
              </a:rPr>
              <a:t>ดาราฮอลลีวู้ด</a:t>
            </a:r>
            <a:r>
              <a:rPr lang="en-US" sz="3200" dirty="0">
                <a:solidFill>
                  <a:srgbClr val="9900CC"/>
                </a:solidFill>
              </a:rPr>
              <a:t> Julia Robert </a:t>
            </a:r>
            <a:r>
              <a:rPr lang="en-US" sz="3200" dirty="0" err="1">
                <a:solidFill>
                  <a:srgbClr val="9900CC"/>
                </a:solidFill>
              </a:rPr>
              <a:t>ฟ้อง</a:t>
            </a:r>
            <a:r>
              <a:rPr lang="en-US" sz="3200" dirty="0">
                <a:solidFill>
                  <a:srgbClr val="9900CC"/>
                </a:solidFill>
              </a:rPr>
              <a:t> WIPO </a:t>
            </a:r>
            <a:r>
              <a:rPr lang="en-US" sz="3200" dirty="0" err="1">
                <a:solidFill>
                  <a:srgbClr val="9900CC"/>
                </a:solidFill>
              </a:rPr>
              <a:t>เพื่อให้เวบไซต์</a:t>
            </a:r>
            <a:r>
              <a:rPr lang="en-US" sz="3200" dirty="0">
                <a:solidFill>
                  <a:srgbClr val="9900CC"/>
                </a:solidFill>
              </a:rPr>
              <a:t> juliarobert.com </a:t>
            </a:r>
            <a:r>
              <a:rPr lang="en-US" sz="3200" dirty="0" err="1">
                <a:solidFill>
                  <a:srgbClr val="9900CC"/>
                </a:solidFill>
              </a:rPr>
              <a:t>คืนชื่อโดเมนเนมต่อเธอ</a:t>
            </a:r>
            <a:endParaRPr lang="en-US" sz="3200" dirty="0">
              <a:solidFill>
                <a:srgbClr val="9900CC"/>
              </a:solidFill>
            </a:endParaRPr>
          </a:p>
          <a:p>
            <a:pPr>
              <a:buSzPct val="120000"/>
              <a:buFont typeface="Monotype Sorts" pitchFamily="2" charset="2"/>
              <a:buChar char="*"/>
            </a:pPr>
            <a:r>
              <a:rPr lang="en-US" sz="3200" dirty="0" err="1">
                <a:solidFill>
                  <a:srgbClr val="9900CC"/>
                </a:solidFill>
              </a:rPr>
              <a:t>โดเมนเนม</a:t>
            </a:r>
            <a:r>
              <a:rPr lang="en-US" sz="3200" dirty="0">
                <a:solidFill>
                  <a:srgbClr val="9900CC"/>
                </a:solidFill>
              </a:rPr>
              <a:t> Thailand.com </a:t>
            </a:r>
            <a:r>
              <a:rPr lang="en-US" sz="3200" dirty="0" err="1">
                <a:solidFill>
                  <a:srgbClr val="9900CC"/>
                </a:solidFill>
              </a:rPr>
              <a:t>เป็นชื่อที่มีค่าสูง</a:t>
            </a:r>
            <a:r>
              <a:rPr lang="en-US" sz="3200" dirty="0">
                <a:solidFill>
                  <a:srgbClr val="9900CC"/>
                </a:solidFill>
              </a:rPr>
              <a:t> </a:t>
            </a:r>
            <a:r>
              <a:rPr lang="en-US" sz="3200" dirty="0" err="1">
                <a:solidFill>
                  <a:srgbClr val="9900CC"/>
                </a:solidFill>
              </a:rPr>
              <a:t>เพราะเหมาะสำหรับขายสินค้าไทย</a:t>
            </a:r>
            <a:endParaRPr lang="en-US" sz="3200" dirty="0">
              <a:solidFill>
                <a:srgbClr val="9900CC"/>
              </a:solidFill>
            </a:endParaRPr>
          </a:p>
          <a:p>
            <a:pPr>
              <a:buSzPct val="120000"/>
            </a:pPr>
            <a:endParaRPr lang="en-US" sz="3200" dirty="0">
              <a:solidFill>
                <a:srgbClr val="9900CC"/>
              </a:solidFill>
            </a:endParaRPr>
          </a:p>
        </p:txBody>
      </p:sp>
      <p:sp>
        <p:nvSpPr>
          <p:cNvPr id="572420" name="Rectangle 4"/>
          <p:cNvSpPr>
            <a:spLocks noChangeArrowheads="1"/>
          </p:cNvSpPr>
          <p:nvPr/>
        </p:nvSpPr>
        <p:spPr bwMode="auto">
          <a:xfrm>
            <a:off x="2209800" y="0"/>
            <a:ext cx="49260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FF0066"/>
              </a:buClr>
              <a:buFont typeface="Monotype Sorts" pitchFamily="2" charset="2"/>
              <a:buNone/>
            </a:pPr>
            <a:r>
              <a:rPr lang="en-US" sz="44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Place  (ช่องทางการจัดจำหน่าย)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2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2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2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72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87785-307F-437B-8068-8980126A8C63}" type="slidenum">
              <a:rPr lang="en-US"/>
              <a:pPr/>
              <a:t>9</a:t>
            </a:fld>
            <a:endParaRPr lang="en-US">
              <a:solidFill>
                <a:srgbClr val="0000CC"/>
              </a:solidFill>
            </a:endParaRPr>
          </a:p>
        </p:txBody>
      </p:sp>
      <p:sp>
        <p:nvSpPr>
          <p:cNvPr id="575490" name="Rectangle 1026"/>
          <p:cNvSpPr>
            <a:spLocks noChangeArrowheads="1"/>
          </p:cNvSpPr>
          <p:nvPr>
            <p:ph type="body" sz="half" idx="1"/>
          </p:nvPr>
        </p:nvSpPr>
        <p:spPr bwMode="auto">
          <a:xfrm>
            <a:off x="611188" y="836613"/>
            <a:ext cx="3581400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FF66CC"/>
              </a:buClr>
              <a:buSzPct val="120000"/>
              <a:buFont typeface="Monotype Sorts" pitchFamily="2" charset="2"/>
              <a:buChar char="F"/>
            </a:pPr>
            <a:r>
              <a:rPr lang="en-US" sz="3200" dirty="0" err="1">
                <a:solidFill>
                  <a:srgbClr val="0066FF"/>
                </a:solidFill>
              </a:rPr>
              <a:t>เจ้าของเวบไซต์สามารถวางแผนโฆษณา</a:t>
            </a:r>
            <a:r>
              <a:rPr lang="en-US" sz="3200" dirty="0">
                <a:solidFill>
                  <a:srgbClr val="0066FF"/>
                </a:solidFill>
              </a:rPr>
              <a:t> </a:t>
            </a:r>
            <a:r>
              <a:rPr lang="en-US" sz="3200" dirty="0" err="1">
                <a:solidFill>
                  <a:srgbClr val="0066FF"/>
                </a:solidFill>
              </a:rPr>
              <a:t>ประชาสัมพันธ์</a:t>
            </a:r>
            <a:r>
              <a:rPr lang="en-US" sz="3200" dirty="0">
                <a:solidFill>
                  <a:srgbClr val="0066FF"/>
                </a:solidFill>
              </a:rPr>
              <a:t> </a:t>
            </a:r>
            <a:r>
              <a:rPr lang="en-US" sz="3200" dirty="0" err="1">
                <a:solidFill>
                  <a:srgbClr val="0066FF"/>
                </a:solidFill>
              </a:rPr>
              <a:t>เวบไซต์ตามวิธีการดั้งเดิม</a:t>
            </a:r>
            <a:r>
              <a:rPr lang="en-US" sz="3200" dirty="0">
                <a:solidFill>
                  <a:srgbClr val="0066FF"/>
                </a:solidFill>
              </a:rPr>
              <a:t> </a:t>
            </a:r>
            <a:r>
              <a:rPr lang="en-US" sz="3200" dirty="0" err="1">
                <a:solidFill>
                  <a:srgbClr val="0066FF"/>
                </a:solidFill>
              </a:rPr>
              <a:t>และใช้สื่อสมัยใหม่</a:t>
            </a:r>
            <a:endParaRPr lang="en-US" sz="3200" dirty="0">
              <a:solidFill>
                <a:srgbClr val="0066FF"/>
              </a:solidFill>
            </a:endParaRPr>
          </a:p>
          <a:p>
            <a:pPr>
              <a:buClr>
                <a:srgbClr val="FF66CC"/>
              </a:buClr>
              <a:buSzPct val="120000"/>
              <a:buFont typeface="Monotype Sorts" pitchFamily="2" charset="2"/>
              <a:buChar char="F"/>
            </a:pPr>
            <a:r>
              <a:rPr lang="en-US" sz="3200" dirty="0" err="1">
                <a:solidFill>
                  <a:srgbClr val="0066FF"/>
                </a:solidFill>
              </a:rPr>
              <a:t>เครื่องมือที่มีประสิทธิภาพคือ</a:t>
            </a:r>
            <a:r>
              <a:rPr lang="en-US" sz="3200" dirty="0">
                <a:solidFill>
                  <a:srgbClr val="0066FF"/>
                </a:solidFill>
              </a:rPr>
              <a:t> </a:t>
            </a:r>
            <a:r>
              <a:rPr lang="en-US" sz="3200" dirty="0" err="1">
                <a:solidFill>
                  <a:srgbClr val="0066FF"/>
                </a:solidFill>
              </a:rPr>
              <a:t>การลงทะเบียนใน</a:t>
            </a:r>
            <a:r>
              <a:rPr lang="en-US" sz="3200" dirty="0">
                <a:solidFill>
                  <a:srgbClr val="0066FF"/>
                </a:solidFill>
              </a:rPr>
              <a:t> Search Engine </a:t>
            </a:r>
            <a:r>
              <a:rPr lang="en-US" sz="3200" dirty="0" err="1">
                <a:solidFill>
                  <a:srgbClr val="0066FF"/>
                </a:solidFill>
              </a:rPr>
              <a:t>และการโฆษณาประมูลในเวบไซต์</a:t>
            </a:r>
            <a:r>
              <a:rPr lang="en-US" sz="3200" dirty="0">
                <a:solidFill>
                  <a:srgbClr val="0066FF"/>
                </a:solidFill>
              </a:rPr>
              <a:t> Ebay.com</a:t>
            </a:r>
            <a:endParaRPr lang="en-US" dirty="0">
              <a:solidFill>
                <a:srgbClr val="0066FF"/>
              </a:solidFill>
            </a:endParaRPr>
          </a:p>
        </p:txBody>
      </p:sp>
      <p:sp>
        <p:nvSpPr>
          <p:cNvPr id="575491" name="Rectangle 1027"/>
          <p:cNvSpPr>
            <a:spLocks noChangeArrowheads="1"/>
          </p:cNvSpPr>
          <p:nvPr>
            <p:ph type="body" sz="half" idx="2"/>
          </p:nvPr>
        </p:nvSpPr>
        <p:spPr bwMode="auto">
          <a:xfrm>
            <a:off x="5003800" y="836613"/>
            <a:ext cx="3581400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FF0066"/>
              </a:buClr>
              <a:buSzPct val="120000"/>
              <a:buFont typeface="Monotype Sorts" pitchFamily="2" charset="2"/>
              <a:buNone/>
            </a:pPr>
            <a:r>
              <a:rPr lang="en-US" sz="3600" u="sng" dirty="0" err="1">
                <a:solidFill>
                  <a:srgbClr val="9900CC"/>
                </a:solidFill>
              </a:rPr>
              <a:t>กรณีศึกษา</a:t>
            </a:r>
            <a:endParaRPr lang="en-US" sz="3600" dirty="0">
              <a:solidFill>
                <a:srgbClr val="9900CC"/>
              </a:solidFill>
            </a:endParaRPr>
          </a:p>
          <a:p>
            <a:pPr>
              <a:buClr>
                <a:srgbClr val="FF0066"/>
              </a:buClr>
              <a:buSzPct val="120000"/>
              <a:buFont typeface="Monotype Sorts" pitchFamily="2" charset="2"/>
              <a:buChar char="*"/>
            </a:pPr>
            <a:r>
              <a:rPr lang="en-US" sz="3600" dirty="0" err="1">
                <a:solidFill>
                  <a:srgbClr val="9900CC"/>
                </a:solidFill>
              </a:rPr>
              <a:t>เวบไซต์</a:t>
            </a:r>
            <a:r>
              <a:rPr lang="en-US" sz="3600" dirty="0">
                <a:solidFill>
                  <a:srgbClr val="9900CC"/>
                </a:solidFill>
              </a:rPr>
              <a:t> AsiaLife.Velocall.com </a:t>
            </a:r>
            <a:r>
              <a:rPr lang="en-US" sz="3600" dirty="0" err="1">
                <a:solidFill>
                  <a:srgbClr val="9900CC"/>
                </a:solidFill>
              </a:rPr>
              <a:t>ประสพความสำเร็จจากการใช้</a:t>
            </a:r>
            <a:r>
              <a:rPr lang="en-US" sz="3600" dirty="0">
                <a:solidFill>
                  <a:srgbClr val="9900CC"/>
                </a:solidFill>
              </a:rPr>
              <a:t> </a:t>
            </a:r>
            <a:r>
              <a:rPr lang="en-US" sz="3600" dirty="0" err="1">
                <a:solidFill>
                  <a:srgbClr val="9900CC"/>
                </a:solidFill>
              </a:rPr>
              <a:t>Ebay</a:t>
            </a:r>
            <a:r>
              <a:rPr lang="en-US" sz="3600" dirty="0">
                <a:solidFill>
                  <a:srgbClr val="9900CC"/>
                </a:solidFill>
              </a:rPr>
              <a:t> </a:t>
            </a:r>
            <a:r>
              <a:rPr lang="en-US" sz="3600" dirty="0" err="1">
                <a:solidFill>
                  <a:srgbClr val="9900CC"/>
                </a:solidFill>
              </a:rPr>
              <a:t>เป็นสื่อขายสินค้า</a:t>
            </a:r>
            <a:r>
              <a:rPr lang="en-US" sz="3600" dirty="0">
                <a:solidFill>
                  <a:srgbClr val="9900CC"/>
                </a:solidFill>
              </a:rPr>
              <a:t> </a:t>
            </a:r>
            <a:r>
              <a:rPr lang="en-US" sz="3600" dirty="0" err="1">
                <a:solidFill>
                  <a:srgbClr val="9900CC"/>
                </a:solidFill>
              </a:rPr>
              <a:t>และใช้เวบไซต์ของตัวเองเป็นเครื่องมือรับชำระเงินเท่านั้น</a:t>
            </a:r>
            <a:endParaRPr lang="en-US" sz="3600" dirty="0">
              <a:solidFill>
                <a:srgbClr val="9900CC"/>
              </a:solidFill>
            </a:endParaRPr>
          </a:p>
        </p:txBody>
      </p:sp>
      <p:sp>
        <p:nvSpPr>
          <p:cNvPr id="575492" name="Rectangle 1028"/>
          <p:cNvSpPr>
            <a:spLocks noChangeArrowheads="1"/>
          </p:cNvSpPr>
          <p:nvPr/>
        </p:nvSpPr>
        <p:spPr bwMode="auto">
          <a:xfrm>
            <a:off x="2133600" y="0"/>
            <a:ext cx="52117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FF0066"/>
              </a:buClr>
              <a:buFont typeface="Monotype Sorts" pitchFamily="2" charset="2"/>
              <a:buNone/>
            </a:pPr>
            <a:r>
              <a:rPr lang="en-US" sz="44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Promotion  (การส่งเสริมการขาย)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5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5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54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7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75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5491" grpId="0" build="p" animBg="1"/>
    </p:bldLst>
  </p:timing>
</p:sld>
</file>

<file path=ppt/theme/theme1.xml><?xml version="1.0" encoding="utf-8"?>
<a:theme xmlns:a="http://schemas.openxmlformats.org/drawingml/2006/main" name="Project Status (Standard)">
  <a:themeElements>
    <a:clrScheme name="Project Status (Standard) 1">
      <a:dk1>
        <a:srgbClr val="333300"/>
      </a:dk1>
      <a:lt1>
        <a:srgbClr val="FFFFFF"/>
      </a:lt1>
      <a:dk2>
        <a:srgbClr val="000000"/>
      </a:dk2>
      <a:lt2>
        <a:srgbClr val="969696"/>
      </a:lt2>
      <a:accent1>
        <a:srgbClr val="E5D58A"/>
      </a:accent1>
      <a:accent2>
        <a:srgbClr val="CCCC00"/>
      </a:accent2>
      <a:accent3>
        <a:srgbClr val="FFFFFF"/>
      </a:accent3>
      <a:accent4>
        <a:srgbClr val="2A2A00"/>
      </a:accent4>
      <a:accent5>
        <a:srgbClr val="F0E7C4"/>
      </a:accent5>
      <a:accent6>
        <a:srgbClr val="B9B900"/>
      </a:accent6>
      <a:hlink>
        <a:srgbClr val="999933"/>
      </a:hlink>
      <a:folHlink>
        <a:srgbClr val="666633"/>
      </a:folHlink>
    </a:clrScheme>
    <a:fontScheme name="Project Status (Standard)">
      <a:majorFont>
        <a:latin typeface="AngsanaUPC"/>
        <a:ea typeface=""/>
        <a:cs typeface=""/>
      </a:majorFont>
      <a:minorFont>
        <a:latin typeface="AngsanaUP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00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00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gsana New" pitchFamily="18" charset="-34"/>
          </a:defRPr>
        </a:defPPr>
      </a:lstStyle>
    </a:lnDef>
  </a:objectDefaults>
  <a:extraClrSchemeLst>
    <a:extraClrScheme>
      <a:clrScheme name="Project Status (Standard) 1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5D58A"/>
        </a:accent1>
        <a:accent2>
          <a:srgbClr val="CCCC00"/>
        </a:accent2>
        <a:accent3>
          <a:srgbClr val="FFFFFF"/>
        </a:accent3>
        <a:accent4>
          <a:srgbClr val="2A2A00"/>
        </a:accent4>
        <a:accent5>
          <a:srgbClr val="F0E7C4"/>
        </a:accent5>
        <a:accent6>
          <a:srgbClr val="B9B900"/>
        </a:accent6>
        <a:hlink>
          <a:srgbClr val="9999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Status (Standard) 2">
        <a:dk1>
          <a:srgbClr val="000000"/>
        </a:dk1>
        <a:lt1>
          <a:srgbClr val="8EA1C0"/>
        </a:lt1>
        <a:dk2>
          <a:srgbClr val="FFFFFF"/>
        </a:dk2>
        <a:lt2>
          <a:srgbClr val="5F5F5F"/>
        </a:lt2>
        <a:accent1>
          <a:srgbClr val="B6CDDE"/>
        </a:accent1>
        <a:accent2>
          <a:srgbClr val="8A7CA2"/>
        </a:accent2>
        <a:accent3>
          <a:srgbClr val="C6CDDC"/>
        </a:accent3>
        <a:accent4>
          <a:srgbClr val="000000"/>
        </a:accent4>
        <a:accent5>
          <a:srgbClr val="D7E3EC"/>
        </a:accent5>
        <a:accent6>
          <a:srgbClr val="7D7092"/>
        </a:accent6>
        <a:hlink>
          <a:srgbClr val="33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Status (Standard) 3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2A2A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Office\Templates\Presentations\Project Status (Standard).pot</Template>
  <TotalTime>453</TotalTime>
  <Words>2473</Words>
  <Application>Microsoft PowerPoint</Application>
  <PresentationFormat>On-screen Show (4:3)</PresentationFormat>
  <Paragraphs>227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Angsana New</vt:lpstr>
      <vt:lpstr>AngsanaUPC</vt:lpstr>
      <vt:lpstr>Monotype Sorts</vt:lpstr>
      <vt:lpstr>CordiaUPC</vt:lpstr>
      <vt:lpstr>EucrosiaUPC</vt:lpstr>
      <vt:lpstr>Wingdings</vt:lpstr>
      <vt:lpstr>Project Status (Standard)</vt:lpstr>
      <vt:lpstr>กลยุทธ์การตลาดออนไลน์</vt:lpstr>
      <vt:lpstr>Slide 2</vt:lpstr>
      <vt:lpstr>ความแตกต่างระหว่าง การตลาดดั้งเดิมและการตลาดออนไลน์</vt:lpstr>
      <vt:lpstr>ส่วนผสมทางการตลาด 6P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TRUSTe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การทำตลาด E-Commerce</vt:lpstr>
      <vt:lpstr>การทำตลาด E-Commerce</vt:lpstr>
      <vt:lpstr>การทำตลาด E-Commerce(ต่อ)</vt:lpstr>
      <vt:lpstr>การทำตลาด E-Commerce(ต่อ)</vt:lpstr>
      <vt:lpstr>การทำตลาด E-Commerce</vt:lpstr>
      <vt:lpstr>กลยุทธ์การพัฒนาเว็บไซด์</vt:lpstr>
      <vt:lpstr>  ความต่างของเว็บไซด์ E-Commerce ที่สำเร็จและล้มเหลว</vt:lpstr>
      <vt:lpstr>  ความต่างของเว็บไซด์ E-Commerce ที่สำเร็จและล้มเหลว</vt:lpstr>
      <vt:lpstr>Slide 34</vt:lpstr>
      <vt:lpstr>Slide 35</vt:lpstr>
      <vt:lpstr>สรุปการตลาดออนไลน์</vt:lpstr>
      <vt:lpstr>Slide 37</vt:lpstr>
    </vt:vector>
  </TitlesOfParts>
  <Company>Thai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suwitchan kaewsuwan</dc:creator>
  <cp:lastModifiedBy>suwitchan kaewsuwan</cp:lastModifiedBy>
  <cp:revision>42</cp:revision>
  <cp:lastPrinted>2003-04-02T05:46:34Z</cp:lastPrinted>
  <dcterms:created xsi:type="dcterms:W3CDTF">2002-12-30T18:46:52Z</dcterms:created>
  <dcterms:modified xsi:type="dcterms:W3CDTF">2015-01-23T04:34:46Z</dcterms:modified>
</cp:coreProperties>
</file>